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2" r:id="rId4"/>
    <p:sldMasterId id="2147483673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</p:sldIdLst>
  <p:sldSz cy="5143500" cx="9144000"/>
  <p:notesSz cx="6858000" cy="9144000"/>
  <p:embeddedFontLst>
    <p:embeddedFont>
      <p:font typeface="Staatliches"/>
      <p:regular r:id="rId60"/>
    </p:embeddedFont>
    <p:embeddedFont>
      <p:font typeface="Proxima Nova"/>
      <p:regular r:id="rId61"/>
      <p:bold r:id="rId62"/>
      <p:italic r:id="rId63"/>
      <p:boldItalic r:id="rId64"/>
    </p:embeddedFont>
    <p:embeddedFont>
      <p:font typeface="Roboto"/>
      <p:regular r:id="rId65"/>
      <p:bold r:id="rId66"/>
      <p:italic r:id="rId67"/>
      <p:boldItalic r:id="rId68"/>
    </p:embeddedFont>
    <p:embeddedFont>
      <p:font typeface="Source Code Pro"/>
      <p:regular r:id="rId69"/>
      <p:bold r:id="rId70"/>
      <p:italic r:id="rId71"/>
      <p:boldItalic r:id="rId72"/>
    </p:embeddedFont>
    <p:embeddedFont>
      <p:font typeface="Manrope"/>
      <p:regular r:id="rId73"/>
      <p:bold r:id="rId74"/>
    </p:embeddedFont>
    <p:embeddedFont>
      <p:font typeface="Alfa Slab One"/>
      <p:regular r:id="rId7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font" Target="fonts/Manrope-regular.fntdata"/><Relationship Id="rId72" Type="http://schemas.openxmlformats.org/officeDocument/2006/relationships/font" Target="fonts/SourceCodePro-boldItalic.fntdata"/><Relationship Id="rId31" Type="http://schemas.openxmlformats.org/officeDocument/2006/relationships/slide" Target="slides/slide25.xml"/><Relationship Id="rId75" Type="http://schemas.openxmlformats.org/officeDocument/2006/relationships/font" Target="fonts/AlfaSlabOne-regular.fntdata"/><Relationship Id="rId30" Type="http://schemas.openxmlformats.org/officeDocument/2006/relationships/slide" Target="slides/slide24.xml"/><Relationship Id="rId74" Type="http://schemas.openxmlformats.org/officeDocument/2006/relationships/font" Target="fonts/Manrope-bold.fntdata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71" Type="http://schemas.openxmlformats.org/officeDocument/2006/relationships/font" Target="fonts/SourceCodePro-italic.fntdata"/><Relationship Id="rId70" Type="http://schemas.openxmlformats.org/officeDocument/2006/relationships/font" Target="fonts/SourceCodePro-bold.fntdata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font" Target="fonts/ProximaNova-bold.fntdata"/><Relationship Id="rId61" Type="http://schemas.openxmlformats.org/officeDocument/2006/relationships/font" Target="fonts/ProximaNova-regular.fntdata"/><Relationship Id="rId20" Type="http://schemas.openxmlformats.org/officeDocument/2006/relationships/slide" Target="slides/slide14.xml"/><Relationship Id="rId64" Type="http://schemas.openxmlformats.org/officeDocument/2006/relationships/font" Target="fonts/ProximaNova-boldItalic.fntdata"/><Relationship Id="rId63" Type="http://schemas.openxmlformats.org/officeDocument/2006/relationships/font" Target="fonts/ProximaNova-italic.fntdata"/><Relationship Id="rId22" Type="http://schemas.openxmlformats.org/officeDocument/2006/relationships/slide" Target="slides/slide16.xml"/><Relationship Id="rId66" Type="http://schemas.openxmlformats.org/officeDocument/2006/relationships/font" Target="fonts/Roboto-bold.fntdata"/><Relationship Id="rId21" Type="http://schemas.openxmlformats.org/officeDocument/2006/relationships/slide" Target="slides/slide15.xml"/><Relationship Id="rId65" Type="http://schemas.openxmlformats.org/officeDocument/2006/relationships/font" Target="fonts/Roboto-regular.fntdata"/><Relationship Id="rId24" Type="http://schemas.openxmlformats.org/officeDocument/2006/relationships/slide" Target="slides/slide18.xml"/><Relationship Id="rId68" Type="http://schemas.openxmlformats.org/officeDocument/2006/relationships/font" Target="fonts/Roboto-boldItalic.fntdata"/><Relationship Id="rId23" Type="http://schemas.openxmlformats.org/officeDocument/2006/relationships/slide" Target="slides/slide17.xml"/><Relationship Id="rId67" Type="http://schemas.openxmlformats.org/officeDocument/2006/relationships/font" Target="fonts/Roboto-italic.fntdata"/><Relationship Id="rId60" Type="http://schemas.openxmlformats.org/officeDocument/2006/relationships/font" Target="fonts/Staatliches-regular.fntdata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font" Target="fonts/SourceCodePro-regular.fntdata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b918ed696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3b918ed696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Layout objects pulled from: https://slidesgo.com/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All icons are from: https://thenounproject.com/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40fe2c95dd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340fe2c95dd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340fe2c95dd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340fe2c95dd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40f173003c_0_2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340f173003c_0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340f173003c_0_2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340f173003c_0_2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340f173003c_0_2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340f173003c_0_2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340f173003c_0_2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340f173003c_0_2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340f173003c_0_5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340f173003c_0_5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40f173003c_0_5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340f173003c_0_5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3b918ed6968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3b918ed6968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Layout objects pulled from: https://slidesgo.com/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All icons are from: https://thenounproject.com/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338ace3580f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338ace3580f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306b5a0e04_0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3306b5a0e04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340f173003c_0_3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340f173003c_0_3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338ace3580f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338ace3580f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340f173003c_0_3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340f173003c_0_3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340f173003c_0_3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340f173003c_0_3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340f173003c_0_3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340f173003c_0_3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340f173003c_0_3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340f173003c_0_3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338ace3580f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338ace3580f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338ace3580f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338ace3580f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338ace3580f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338ace3580f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338ace3580f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338ace3580f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40f173003c_0_3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340f173003c_0_3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338ace3580f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338ace3580f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338ace3580f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338ace3580f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338ace3580f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338ace3580f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3b918ed6968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3b918ed6968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3b918ed6968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3b918ed6968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Layout objects pulled from: https://slidesgo.com/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All icons are from: https://thenounproject.com/</a:t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340f173003c_0_3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340f173003c_0_3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33331f05ef5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33331f05ef5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338e06aff90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338e06aff90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338e06aff90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338e06aff90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338e06aff90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338e06aff90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04b40e5707_1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304b40e5707_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338e06aff90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338e06aff90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338e06aff90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338e06aff90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338e06aff90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338e06aff90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338e06aff90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338e06aff90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338e06aff90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338e06aff90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338e06aff90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338e06aff90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338e06aff90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338e06aff90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338e06aff90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338e06aff90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338e06aff90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338e06aff90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338e06aff90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338e06aff90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40f173003c_0_2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340f173003c_0_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340f173003c_0_3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340f173003c_0_3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340f173003c_0_3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Google Shape;507;g340f173003c_0_3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340f173003c_0_3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340f173003c_0_3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340f173003c_0_3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340f173003c_0_3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31b4386827_0_7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331b4386827_0_7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40f173003c_0_2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40f173003c_0_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340fe2c95dd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340fe2c95dd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340fe2c95dd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340fe2c95dd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6" name="Google Shape;56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0" name="Google Shape;60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3" name="Google Shape;63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4" name="Google Shape;64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7" name="Google Shape;67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8" name="Google Shape;68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9" name="Google Shape;69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2" name="Google Shape;72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5" name="Google Shape;75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6" name="Google Shape;76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79" name="Google Shape;79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2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3" name="Google Shape;83;p2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4" name="Google Shape;84;p2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5" name="Google Shape;85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88" name="Google Shape;88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1" name="Google Shape;91;p2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" name="Google Shape;92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5"/>
          <p:cNvSpPr txBox="1"/>
          <p:nvPr>
            <p:ph type="title"/>
          </p:nvPr>
        </p:nvSpPr>
        <p:spPr>
          <a:xfrm>
            <a:off x="685346" y="457200"/>
            <a:ext cx="7765500" cy="9465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0"/>
              </a:srgbClr>
            </a:outerShdw>
          </a:effectLst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7" name="Google Shape;97;p25"/>
          <p:cNvSpPr txBox="1"/>
          <p:nvPr>
            <p:ph idx="1" type="body"/>
          </p:nvPr>
        </p:nvSpPr>
        <p:spPr>
          <a:xfrm>
            <a:off x="685346" y="1557338"/>
            <a:ext cx="3642600" cy="27171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0"/>
              </a:srgbClr>
            </a:outerShdw>
          </a:effectLst>
        </p:spPr>
        <p:txBody>
          <a:bodyPr anchorCtr="0" anchor="t" bIns="34275" lIns="68575" spcFirstLastPara="1" rIns="68575" wrap="square" tIns="34275">
            <a:normAutofit/>
          </a:bodyPr>
          <a:lstStyle>
            <a:lvl1pPr indent="-285750" lvl="0" marL="457200" algn="l">
              <a:spcBef>
                <a:spcPts val="30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 algn="l">
              <a:spcBef>
                <a:spcPts val="50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 algn="l">
              <a:spcBef>
                <a:spcPts val="50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 algn="l">
              <a:spcBef>
                <a:spcPts val="50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 algn="l">
              <a:spcBef>
                <a:spcPts val="50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 algn="l">
              <a:spcBef>
                <a:spcPts val="50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 algn="l">
              <a:spcBef>
                <a:spcPts val="50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 algn="l">
              <a:spcBef>
                <a:spcPts val="50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 algn="l">
              <a:spcBef>
                <a:spcPts val="500"/>
              </a:spcBef>
              <a:spcAft>
                <a:spcPts val="50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98" name="Google Shape;98;p25"/>
          <p:cNvSpPr txBox="1"/>
          <p:nvPr>
            <p:ph idx="2" type="body"/>
          </p:nvPr>
        </p:nvSpPr>
        <p:spPr>
          <a:xfrm>
            <a:off x="4808037" y="1557338"/>
            <a:ext cx="3642600" cy="27171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0"/>
              </a:srgbClr>
            </a:outerShdw>
          </a:effectLst>
        </p:spPr>
        <p:txBody>
          <a:bodyPr anchorCtr="0" anchor="t" bIns="34275" lIns="68575" spcFirstLastPara="1" rIns="68575" wrap="square" tIns="34275">
            <a:normAutofit/>
          </a:bodyPr>
          <a:lstStyle>
            <a:lvl1pPr indent="-285750" lvl="0" marL="457200" algn="l">
              <a:spcBef>
                <a:spcPts val="30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 algn="l">
              <a:spcBef>
                <a:spcPts val="50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 algn="l">
              <a:spcBef>
                <a:spcPts val="50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 algn="l">
              <a:spcBef>
                <a:spcPts val="50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 algn="l">
              <a:spcBef>
                <a:spcPts val="50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 algn="l">
              <a:spcBef>
                <a:spcPts val="50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 algn="l">
              <a:spcBef>
                <a:spcPts val="50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 algn="l">
              <a:spcBef>
                <a:spcPts val="50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 algn="l">
              <a:spcBef>
                <a:spcPts val="500"/>
              </a:spcBef>
              <a:spcAft>
                <a:spcPts val="50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99" name="Google Shape;99;p25"/>
          <p:cNvSpPr txBox="1"/>
          <p:nvPr>
            <p:ph idx="10" type="dt"/>
          </p:nvPr>
        </p:nvSpPr>
        <p:spPr>
          <a:xfrm>
            <a:off x="5759052" y="4500562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00" name="Google Shape;100;p25"/>
          <p:cNvSpPr txBox="1"/>
          <p:nvPr>
            <p:ph idx="11" type="ftr"/>
          </p:nvPr>
        </p:nvSpPr>
        <p:spPr>
          <a:xfrm>
            <a:off x="685346" y="4500562"/>
            <a:ext cx="5004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01" name="Google Shape;101;p25"/>
          <p:cNvSpPr txBox="1"/>
          <p:nvPr>
            <p:ph idx="12" type="sldNum"/>
          </p:nvPr>
        </p:nvSpPr>
        <p:spPr>
          <a:xfrm>
            <a:off x="7885508" y="4500562"/>
            <a:ext cx="565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6"/>
          <p:cNvSpPr txBox="1"/>
          <p:nvPr>
            <p:ph type="title"/>
          </p:nvPr>
        </p:nvSpPr>
        <p:spPr>
          <a:xfrm>
            <a:off x="685346" y="457200"/>
            <a:ext cx="7765500" cy="9429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0"/>
              </a:srgbClr>
            </a:outerShdw>
          </a:effectLst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4" name="Google Shape;104;p26"/>
          <p:cNvSpPr txBox="1"/>
          <p:nvPr>
            <p:ph idx="1" type="body"/>
          </p:nvPr>
        </p:nvSpPr>
        <p:spPr>
          <a:xfrm>
            <a:off x="685346" y="1557338"/>
            <a:ext cx="7765500" cy="27861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0"/>
              </a:srgbClr>
            </a:outerShdw>
          </a:effectLst>
        </p:spPr>
        <p:txBody>
          <a:bodyPr anchorCtr="0" anchor="t" bIns="34275" lIns="68575" spcFirstLastPara="1" rIns="68575" wrap="square" tIns="34275">
            <a:normAutofit/>
          </a:bodyPr>
          <a:lstStyle>
            <a:lvl1pPr indent="-285750" lvl="0" marL="457200" algn="l">
              <a:spcBef>
                <a:spcPts val="30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 algn="l">
              <a:spcBef>
                <a:spcPts val="50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 algn="l">
              <a:spcBef>
                <a:spcPts val="50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 algn="l">
              <a:spcBef>
                <a:spcPts val="50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 algn="l">
              <a:spcBef>
                <a:spcPts val="50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 algn="l">
              <a:spcBef>
                <a:spcPts val="50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 algn="l">
              <a:spcBef>
                <a:spcPts val="50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 algn="l">
              <a:spcBef>
                <a:spcPts val="50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 algn="l">
              <a:spcBef>
                <a:spcPts val="500"/>
              </a:spcBef>
              <a:spcAft>
                <a:spcPts val="50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105" name="Google Shape;105;p26"/>
          <p:cNvSpPr txBox="1"/>
          <p:nvPr>
            <p:ph idx="10" type="dt"/>
          </p:nvPr>
        </p:nvSpPr>
        <p:spPr>
          <a:xfrm>
            <a:off x="5759052" y="4500562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06" name="Google Shape;106;p26"/>
          <p:cNvSpPr txBox="1"/>
          <p:nvPr>
            <p:ph idx="11" type="ftr"/>
          </p:nvPr>
        </p:nvSpPr>
        <p:spPr>
          <a:xfrm>
            <a:off x="685346" y="4500562"/>
            <a:ext cx="5004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07" name="Google Shape;107;p26"/>
          <p:cNvSpPr txBox="1"/>
          <p:nvPr>
            <p:ph idx="12" type="sldNum"/>
          </p:nvPr>
        </p:nvSpPr>
        <p:spPr>
          <a:xfrm>
            <a:off x="7885508" y="4500562"/>
            <a:ext cx="565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C6B8EB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jpg"/><Relationship Id="rId4" Type="http://schemas.openxmlformats.org/officeDocument/2006/relationships/hyperlink" Target="http://www.youtube.com/watch?v=4xDzrJKXOOY" TargetMode="External"/><Relationship Id="rId5" Type="http://schemas.openxmlformats.org/officeDocument/2006/relationships/image" Target="../media/image4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://www.youtube.com/watch?v=MkBZIfSyeD0" TargetMode="External"/><Relationship Id="rId4" Type="http://schemas.openxmlformats.org/officeDocument/2006/relationships/image" Target="../media/image1.jpg"/><Relationship Id="rId5" Type="http://schemas.openxmlformats.org/officeDocument/2006/relationships/image" Target="../media/image6.png"/><Relationship Id="rId6" Type="http://schemas.openxmlformats.org/officeDocument/2006/relationships/image" Target="../media/image1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Relationship Id="rId4" Type="http://schemas.openxmlformats.org/officeDocument/2006/relationships/hyperlink" Target="http://www.youtube.com/watch?v=Tio8r3Zf70M" TargetMode="External"/><Relationship Id="rId5" Type="http://schemas.openxmlformats.org/officeDocument/2006/relationships/image" Target="../media/image2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png"/><Relationship Id="rId4" Type="http://schemas.openxmlformats.org/officeDocument/2006/relationships/image" Target="../media/image2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://www.youtube.com/watch?v=odzGsDTJKz4" TargetMode="External"/><Relationship Id="rId4" Type="http://schemas.openxmlformats.org/officeDocument/2006/relationships/image" Target="../media/image14.jpg"/><Relationship Id="rId5" Type="http://schemas.openxmlformats.org/officeDocument/2006/relationships/image" Target="../media/image2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3.png"/><Relationship Id="rId4" Type="http://schemas.openxmlformats.org/officeDocument/2006/relationships/image" Target="../media/image2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.jpg"/><Relationship Id="rId4" Type="http://schemas.openxmlformats.org/officeDocument/2006/relationships/hyperlink" Target="http://www.youtube.com/watch?v=4xDzrJKXOOY" TargetMode="External"/><Relationship Id="rId5" Type="http://schemas.openxmlformats.org/officeDocument/2006/relationships/image" Target="../media/image4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colab.research.google.com/drive/1gMB9PkTg59TEETuaxuTiDEeV0n0M94Tq" TargetMode="External"/><Relationship Id="rId4" Type="http://schemas.openxmlformats.org/officeDocument/2006/relationships/hyperlink" Target="http://www.youtube.com/watch?v=4xDzrJKXOOY" TargetMode="External"/><Relationship Id="rId5" Type="http://schemas.openxmlformats.org/officeDocument/2006/relationships/image" Target="../media/image4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colab.research.google.com/drive/1YQ_DXHwpAcwNmRnkt_H3CBDMT_Zb-PJj?usp=sharing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hyperlink" Target="http://www.youtube.com/watch?v=MkBZIfSyeD0" TargetMode="External"/><Relationship Id="rId6" Type="http://schemas.openxmlformats.org/officeDocument/2006/relationships/image" Target="../media/image1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1.png"/><Relationship Id="rId4" Type="http://schemas.openxmlformats.org/officeDocument/2006/relationships/image" Target="../media/image3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0.png"/><Relationship Id="rId4" Type="http://schemas.openxmlformats.org/officeDocument/2006/relationships/image" Target="../media/image2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8.png"/><Relationship Id="rId4" Type="http://schemas.openxmlformats.org/officeDocument/2006/relationships/hyperlink" Target="http://www.youtube.com/watch?v=lqxMyk31xII" TargetMode="External"/><Relationship Id="rId5" Type="http://schemas.openxmlformats.org/officeDocument/2006/relationships/image" Target="../media/image36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9.png"/><Relationship Id="rId4" Type="http://schemas.openxmlformats.org/officeDocument/2006/relationships/image" Target="../media/image44.png"/><Relationship Id="rId5" Type="http://schemas.openxmlformats.org/officeDocument/2006/relationships/hyperlink" Target="http://www.youtube.com/watch?v=odzGsDTJKz4" TargetMode="External"/><Relationship Id="rId6" Type="http://schemas.openxmlformats.org/officeDocument/2006/relationships/image" Target="../media/image14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5.png"/><Relationship Id="rId4" Type="http://schemas.openxmlformats.org/officeDocument/2006/relationships/image" Target="../media/image35.png"/><Relationship Id="rId5" Type="http://schemas.openxmlformats.org/officeDocument/2006/relationships/hyperlink" Target="http://www.youtube.com/watch?v=odzGsDTJKz4" TargetMode="External"/><Relationship Id="rId6" Type="http://schemas.openxmlformats.org/officeDocument/2006/relationships/image" Target="../media/image14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2.png"/><Relationship Id="rId4" Type="http://schemas.openxmlformats.org/officeDocument/2006/relationships/hyperlink" Target="http://www.youtube.com/watch?v=odzGsDTJKz4" TargetMode="External"/><Relationship Id="rId5" Type="http://schemas.openxmlformats.org/officeDocument/2006/relationships/image" Target="../media/image14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1.jpg"/><Relationship Id="rId4" Type="http://schemas.openxmlformats.org/officeDocument/2006/relationships/hyperlink" Target="http://www.youtube.com/watch?v=4xDzrJKXOOY" TargetMode="External"/><Relationship Id="rId5" Type="http://schemas.openxmlformats.org/officeDocument/2006/relationships/image" Target="../media/image4.jpg"/><Relationship Id="rId6" Type="http://schemas.openxmlformats.org/officeDocument/2006/relationships/hyperlink" Target="https://chefs-kiss.github.io/ML_J2026/homework.html" TargetMode="Externa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.jpg"/><Relationship Id="rId4" Type="http://schemas.openxmlformats.org/officeDocument/2006/relationships/hyperlink" Target="http://www.youtube.com/watch?v=4xDzrJKXOOY" TargetMode="External"/><Relationship Id="rId5" Type="http://schemas.openxmlformats.org/officeDocument/2006/relationships/image" Target="../media/image4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hyperlink" Target="https://colab.research.google.com/drive/1rcAt6i7BlQuO9KgBxwkpA2-RKdYoX7om?usp=sharing" TargetMode="External"/><Relationship Id="rId4" Type="http://schemas.openxmlformats.org/officeDocument/2006/relationships/image" Target="../media/image50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hyperlink" Target="https://colab.research.google.com/drive/1vwRriz7zWwW1JkUJqCHwGS1tMlefVMDC?usp=sharing" TargetMode="Externa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59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5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52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61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8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60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58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57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56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53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54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3.png"/><Relationship Id="rId4" Type="http://schemas.openxmlformats.org/officeDocument/2006/relationships/image" Target="../media/image4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Relationship Id="rId4" Type="http://schemas.openxmlformats.org/officeDocument/2006/relationships/image" Target="../media/image11.png"/><Relationship Id="rId5" Type="http://schemas.openxmlformats.org/officeDocument/2006/relationships/image" Target="../media/image20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6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47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3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hyperlink" Target="http://sophieehill.shinyapps.io/eyeball-regression/" TargetMode="External"/><Relationship Id="rId4" Type="http://schemas.openxmlformats.org/officeDocument/2006/relationships/hyperlink" Target="http://www.youtube.com/watch?v=Tio8r3Zf70M" TargetMode="External"/><Relationship Id="rId5" Type="http://schemas.openxmlformats.org/officeDocument/2006/relationships/image" Target="../media/image2.jpg"/><Relationship Id="rId6" Type="http://schemas.openxmlformats.org/officeDocument/2006/relationships/image" Target="../media/image3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Relationship Id="rId4" Type="http://schemas.openxmlformats.org/officeDocument/2006/relationships/image" Target="../media/image9.png"/><Relationship Id="rId5" Type="http://schemas.openxmlformats.org/officeDocument/2006/relationships/hyperlink" Target="http://www.youtube.com/watch?v=MkBZIfSyeD0" TargetMode="External"/><Relationship Id="rId6" Type="http://schemas.openxmlformats.org/officeDocument/2006/relationships/image" Target="../media/image1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Relationship Id="rId4" Type="http://schemas.openxmlformats.org/officeDocument/2006/relationships/image" Target="../media/image13.png"/><Relationship Id="rId5" Type="http://schemas.openxmlformats.org/officeDocument/2006/relationships/hyperlink" Target="http://www.youtube.com/watch?v=MkBZIfSyeD0" TargetMode="External"/><Relationship Id="rId6" Type="http://schemas.openxmlformats.org/officeDocument/2006/relationships/image" Target="../media/image1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🎼 | Listen on Spotify, Apple music and more&#10;→  https://fanlink.to/ChillSynthwave&#10;&#10;🎶 Subscribe to this channel for more synthwave music&#10;→ https://bit.ly/synthwave-channel&#10;&#10;🌎 | Lofi Girl on all social media&#10;→  https://fanlink.to/lofigirl-social&#10;&#10;👕 | Lofi Girl merch&#10;→  https://bit.ly/Iofigirl-shop&#10;&#10;🎭 | Create your lofi avatar now&#10;→  https://lofigirl.com/generator/&#10;&#10;💬 | Join the Lofi Girl community&#10;→   https://bit.ly/lofigirl-discord&#10;→   https://bit.ly/lofigirl-reddit&#10;&#10;🎨 | Art by Lofi Studio (full list of artists here)&#10;→  https://www.instagram.com/p/CrlCU3msh49/&#10;&#10;📝 | Submit your music / art&#10;→  https://bit.ly/lofi-submission" id="112" name="Google Shape;112;p27" title="synthwave radio 🌌 - beats to chill/game to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5850" y="4657597"/>
            <a:ext cx="561450" cy="31581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27"/>
          <p:cNvSpPr/>
          <p:nvPr/>
        </p:nvSpPr>
        <p:spPr>
          <a:xfrm>
            <a:off x="2166300" y="1146750"/>
            <a:ext cx="4811400" cy="2850000"/>
          </a:xfrm>
          <a:prstGeom prst="roundRect">
            <a:avLst>
              <a:gd fmla="val 16667" name="adj"/>
            </a:avLst>
          </a:prstGeom>
          <a:solidFill>
            <a:srgbClr val="9D9F2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95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rPr>
              <a:t>Machine Learning</a:t>
            </a:r>
            <a:endParaRPr sz="4950">
              <a:solidFill>
                <a:schemeClr val="dk1"/>
              </a:solidFill>
              <a:latin typeface="Staatliches"/>
              <a:ea typeface="Staatliches"/>
              <a:cs typeface="Staatliches"/>
              <a:sym typeface="Staatliches"/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538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rPr>
              <a:t>With python</a:t>
            </a:r>
            <a:endParaRPr sz="2538">
              <a:solidFill>
                <a:schemeClr val="dk1"/>
              </a:solidFill>
              <a:latin typeface="Staatliches"/>
              <a:ea typeface="Staatliches"/>
              <a:cs typeface="Staatliches"/>
              <a:sym typeface="Staatliches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4000">
              <a:solidFill>
                <a:schemeClr val="dk1"/>
              </a:solidFill>
              <a:latin typeface="Staatliches"/>
              <a:ea typeface="Staatliches"/>
              <a:cs typeface="Staatliches"/>
              <a:sym typeface="Staatliches"/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22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rPr>
              <a:t>lin</a:t>
            </a:r>
            <a:r>
              <a:rPr b="1" lang="en" sz="3622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1</a:t>
            </a:r>
            <a:r>
              <a:rPr lang="en" sz="3622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rPr>
              <a:t>: linear</a:t>
            </a:r>
            <a:r>
              <a:rPr lang="en" sz="3622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rPr>
              <a:t> </a:t>
            </a:r>
            <a:endParaRPr sz="3622">
              <a:solidFill>
                <a:schemeClr val="dk1"/>
              </a:solidFill>
              <a:latin typeface="Staatliches"/>
              <a:ea typeface="Staatliches"/>
              <a:cs typeface="Staatliches"/>
              <a:sym typeface="Staatliches"/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22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rPr>
              <a:t>algorithms</a:t>
            </a:r>
            <a:r>
              <a:rPr lang="en" sz="2422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rPr>
              <a:t> </a:t>
            </a:r>
            <a:endParaRPr sz="2422">
              <a:solidFill>
                <a:schemeClr val="dk1"/>
              </a:solidFill>
              <a:latin typeface="Staatliches"/>
              <a:ea typeface="Staatliches"/>
              <a:cs typeface="Staatliches"/>
              <a:sym typeface="Staatliches"/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linear transformations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6"/>
          <p:cNvSpPr txBox="1"/>
          <p:nvPr/>
        </p:nvSpPr>
        <p:spPr>
          <a:xfrm>
            <a:off x="487250" y="871125"/>
            <a:ext cx="4119900" cy="32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Let’s experiment!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What is happening in terms of magnitude and direction of the x-values </a:t>
            </a:r>
            <a:r>
              <a:rPr lang="en">
                <a:solidFill>
                  <a:schemeClr val="dk1"/>
                </a:solidFill>
              </a:rPr>
              <a:t>going from x1 to x2</a:t>
            </a:r>
            <a:r>
              <a:rPr lang="en">
                <a:solidFill>
                  <a:schemeClr val="dk1"/>
                </a:solidFill>
              </a:rPr>
              <a:t>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After plotting the transformation, does a linear model seem like a good fit?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96" name="Google Shape;196;p36"/>
          <p:cNvSpPr txBox="1"/>
          <p:nvPr/>
        </p:nvSpPr>
        <p:spPr>
          <a:xfrm>
            <a:off x="854050" y="3483300"/>
            <a:ext cx="3201600" cy="4002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Yes! (finally)</a:t>
            </a:r>
            <a:endParaRPr/>
          </a:p>
        </p:txBody>
      </p:sp>
      <p:pic>
        <p:nvPicPr>
          <p:cNvPr descr="1 Minute Timer Relaxing Music Lofi Fish Background&#10;Song- https://www.youtube.com/watch?v=Nh_oj...&#10;&#10;&#10;TAGS&#10;1 minute&#10;1 minute countdown&#10;1 minute lo-fi hiphop timer&#10;1 minute timer&#10;countdown&#10;lo-fi music&#10;lofi study song&#10;study music&#10;study timer&#10;time&#10;timer&#10;working music&#10;1 minute timer with music&#10;1 minute clock&#10;lofi hiphop&#10;relaxing timers&#10;relaxing music&#10;relaxing lofi timer&#10;nature timer&#10;meditation&#10;meditation music&#10;relaxing sleep music&#10;school timer&#10;sleep timer&#10;chill timer&#10;chill music&#10;lofi timer&#10;lofi hiphop timer&#10;lofi hip hop" id="197" name="Google Shape;197;p36" title="1 Minute Timer Relaxing Music Lofi Fish Background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4872" y="4353850"/>
            <a:ext cx="945285" cy="531725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36"/>
          <p:cNvSpPr txBox="1"/>
          <p:nvPr/>
        </p:nvSpPr>
        <p:spPr>
          <a:xfrm>
            <a:off x="854050" y="1943500"/>
            <a:ext cx="3201600" cy="831300"/>
          </a:xfrm>
          <a:prstGeom prst="rect">
            <a:avLst/>
          </a:prstGeom>
          <a:noFill/>
          <a:ln cap="flat" cmpd="sng" w="9525">
            <a:solidFill>
              <a:srgbClr val="A9AA3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magnitude</a:t>
            </a:r>
            <a:r>
              <a:rPr lang="en">
                <a:solidFill>
                  <a:schemeClr val="dk1"/>
                </a:solidFill>
              </a:rPr>
              <a:t>: above 1 getting larger, below 1 shrinking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direction</a:t>
            </a:r>
            <a:r>
              <a:rPr lang="en">
                <a:solidFill>
                  <a:schemeClr val="dk1"/>
                </a:solidFill>
              </a:rPr>
              <a:t>: x3 has original direction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99" name="Google Shape;199;p36"/>
          <p:cNvPicPr preferRelativeResize="0"/>
          <p:nvPr/>
        </p:nvPicPr>
        <p:blipFill rotWithShape="1">
          <a:blip r:embed="rId5">
            <a:alphaModFix/>
          </a:blip>
          <a:srcRect b="0" l="0" r="12907" t="7697"/>
          <a:stretch/>
        </p:blipFill>
        <p:spPr>
          <a:xfrm>
            <a:off x="4404901" y="288000"/>
            <a:ext cx="4283326" cy="446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50975" y="1805750"/>
            <a:ext cx="2475350" cy="187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7"/>
          <p:cNvSpPr txBox="1"/>
          <p:nvPr/>
        </p:nvSpPr>
        <p:spPr>
          <a:xfrm>
            <a:off x="563450" y="871125"/>
            <a:ext cx="4119900" cy="32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Update the values of </a:t>
            </a:r>
            <a:r>
              <a:rPr b="1" lang="en">
                <a:solidFill>
                  <a:schemeClr val="dk1"/>
                </a:solidFill>
              </a:rPr>
              <a:t>m</a:t>
            </a:r>
            <a:r>
              <a:rPr lang="en">
                <a:solidFill>
                  <a:schemeClr val="dk1"/>
                </a:solidFill>
              </a:rPr>
              <a:t>, </a:t>
            </a:r>
            <a:r>
              <a:rPr b="1" lang="en">
                <a:solidFill>
                  <a:schemeClr val="dk1"/>
                </a:solidFill>
              </a:rPr>
              <a:t>b</a:t>
            </a:r>
            <a:r>
              <a:rPr lang="en">
                <a:solidFill>
                  <a:schemeClr val="dk1"/>
                </a:solidFill>
              </a:rPr>
              <a:t>, and </a:t>
            </a:r>
            <a:r>
              <a:rPr b="1" lang="en">
                <a:solidFill>
                  <a:schemeClr val="dk1"/>
                </a:solidFill>
              </a:rPr>
              <a:t>pow</a:t>
            </a:r>
            <a:r>
              <a:rPr lang="en">
                <a:solidFill>
                  <a:schemeClr val="dk1"/>
                </a:solidFill>
              </a:rPr>
              <a:t> until you get a line to fit the data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Once you have a good fit, write down the equation.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Then use that equation to </a:t>
            </a:r>
            <a:r>
              <a:rPr lang="en">
                <a:solidFill>
                  <a:schemeClr val="dk1"/>
                </a:solidFill>
              </a:rPr>
              <a:t>predict the y value for a new data point, which has a value </a:t>
            </a:r>
            <a:r>
              <a:rPr b="1" lang="en">
                <a:solidFill>
                  <a:schemeClr val="dk1"/>
                </a:solidFill>
              </a:rPr>
              <a:t>x1 = −0.5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06" name="Google Shape;206;p37"/>
          <p:cNvSpPr txBox="1"/>
          <p:nvPr/>
        </p:nvSpPr>
        <p:spPr>
          <a:xfrm>
            <a:off x="1469850" y="2421775"/>
            <a:ext cx="3201600" cy="4002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 = 2 * </a:t>
            </a:r>
            <a:r>
              <a:rPr b="1" lang="en"/>
              <a:t>x3</a:t>
            </a:r>
            <a:r>
              <a:rPr lang="en"/>
              <a:t> + 1 → y = 2 * (</a:t>
            </a:r>
            <a:r>
              <a:rPr b="1" lang="en"/>
              <a:t>x1 **3</a:t>
            </a:r>
            <a:r>
              <a:rPr lang="en"/>
              <a:t>) + 1</a:t>
            </a:r>
            <a:endParaRPr/>
          </a:p>
        </p:txBody>
      </p:sp>
      <p:pic>
        <p:nvPicPr>
          <p:cNvPr id="207" name="Google Shape;20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91397" y="0"/>
            <a:ext cx="385260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37"/>
          <p:cNvSpPr txBox="1"/>
          <p:nvPr/>
        </p:nvSpPr>
        <p:spPr>
          <a:xfrm>
            <a:off x="1546050" y="1539475"/>
            <a:ext cx="1941900" cy="400200"/>
          </a:xfrm>
          <a:prstGeom prst="rect">
            <a:avLst/>
          </a:prstGeom>
          <a:noFill/>
          <a:ln cap="flat" cmpd="sng" w="9525">
            <a:solidFill>
              <a:srgbClr val="A9AA3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 = 2, b =1, pow = 1</a:t>
            </a:r>
            <a:endParaRPr/>
          </a:p>
        </p:txBody>
      </p:sp>
      <p:sp>
        <p:nvSpPr>
          <p:cNvPr id="209" name="Google Shape;209;p37"/>
          <p:cNvSpPr txBox="1"/>
          <p:nvPr/>
        </p:nvSpPr>
        <p:spPr>
          <a:xfrm>
            <a:off x="1423075" y="3505325"/>
            <a:ext cx="3201600" cy="4002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 = 2 * (-0.5 **3) + 1 → 0.75</a:t>
            </a:r>
            <a:endParaRPr/>
          </a:p>
        </p:txBody>
      </p:sp>
      <p:pic>
        <p:nvPicPr>
          <p:cNvPr descr="3 Minute Timer Relaxing Music Lofi Fish Background&#10;Song- https://www.youtube.com/watch?v=Nh_oj5hsAbs&amp;t=41s&#10;&#10;&#10;&#10;TAGS&#10;3 minute&#10;3 minute countdown&#10;3 minute lo-fi hiphop timer&#10;3 minute timer&#10;countdown&#10;lo-fi music&#10;lofi study song&#10;study music&#10;study timer&#10;time&#10;timer&#10;working music&#10;3 minute timer with music&#10;3 minute clock&#10;lofi hiphop&#10;relaxing timers&#10;relaxing music&#10;relaxing lofi timer&#10;nature timer&#10;meditation&#10;meditation music&#10;relaxing sleep music&#10;school timer&#10;sleep timer&#10;chill timer&#10;chill music&#10;lofi timer&#10;lofi hiphop timer&#10;lofi hip hop" id="210" name="Google Shape;210;p37" title="3 Minute Timer Relaxing Music Lofi Fish Background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1225" y="4250750"/>
            <a:ext cx="1198625" cy="674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Linear Regression Equation</a:t>
            </a:r>
            <a:endParaRPr/>
          </a:p>
        </p:txBody>
      </p:sp>
      <p:sp>
        <p:nvSpPr>
          <p:cNvPr id="216" name="Google Shape;216;p38"/>
          <p:cNvSpPr txBox="1"/>
          <p:nvPr>
            <p:ph idx="1" type="body"/>
          </p:nvPr>
        </p:nvSpPr>
        <p:spPr>
          <a:xfrm>
            <a:off x="311700" y="3996175"/>
            <a:ext cx="3999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rPr>
              <a:t>Big Idea</a:t>
            </a:r>
            <a:r>
              <a:rPr lang="en">
                <a:solidFill>
                  <a:schemeClr val="dk1"/>
                </a:solidFill>
              </a:rPr>
              <a:t>: find the line that best fits the data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17" name="Google Shape;217;p38"/>
          <p:cNvSpPr txBox="1"/>
          <p:nvPr>
            <p:ph idx="2" type="body"/>
          </p:nvPr>
        </p:nvSpPr>
        <p:spPr>
          <a:xfrm>
            <a:off x="4388925" y="1111075"/>
            <a:ext cx="4756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Equation of a line: y = mx + b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Data as points </a:t>
            </a:r>
            <a:r>
              <a:rPr b="1" lang="en" sz="1600">
                <a:solidFill>
                  <a:schemeClr val="dk1"/>
                </a:solidFill>
              </a:rPr>
              <a:t>(x</a:t>
            </a:r>
            <a:r>
              <a:rPr b="1" lang="en" sz="900">
                <a:solidFill>
                  <a:schemeClr val="dk1"/>
                </a:solidFill>
              </a:rPr>
              <a:t>1</a:t>
            </a:r>
            <a:r>
              <a:rPr b="1" lang="en" sz="1600">
                <a:solidFill>
                  <a:schemeClr val="dk1"/>
                </a:solidFill>
              </a:rPr>
              <a:t>, y</a:t>
            </a:r>
            <a:r>
              <a:rPr b="1" lang="en" sz="900">
                <a:solidFill>
                  <a:schemeClr val="dk1"/>
                </a:solidFill>
              </a:rPr>
              <a:t>1</a:t>
            </a:r>
            <a:r>
              <a:rPr b="1" lang="en" sz="1600">
                <a:solidFill>
                  <a:schemeClr val="dk1"/>
                </a:solidFill>
              </a:rPr>
              <a:t>)</a:t>
            </a:r>
            <a:r>
              <a:rPr lang="en" sz="1600">
                <a:solidFill>
                  <a:schemeClr val="dk1"/>
                </a:solidFill>
              </a:rPr>
              <a:t> … (x</a:t>
            </a:r>
            <a:r>
              <a:rPr lang="en" sz="900">
                <a:solidFill>
                  <a:schemeClr val="dk1"/>
                </a:solidFill>
              </a:rPr>
              <a:t>n</a:t>
            </a:r>
            <a:r>
              <a:rPr lang="en" sz="1600">
                <a:solidFill>
                  <a:schemeClr val="dk1"/>
                </a:solidFill>
              </a:rPr>
              <a:t>, y</a:t>
            </a:r>
            <a:r>
              <a:rPr lang="en" sz="900">
                <a:solidFill>
                  <a:schemeClr val="dk1"/>
                </a:solidFill>
              </a:rPr>
              <a:t>n</a:t>
            </a:r>
            <a:r>
              <a:rPr lang="en" sz="1600">
                <a:solidFill>
                  <a:schemeClr val="dk1"/>
                </a:solidFill>
              </a:rPr>
              <a:t>)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Simple linear regression</a:t>
            </a:r>
            <a:r>
              <a:rPr lang="en" sz="1600">
                <a:solidFill>
                  <a:schemeClr val="dk1"/>
                </a:solidFill>
              </a:rPr>
              <a:t>: </a:t>
            </a:r>
            <a:r>
              <a:rPr lang="en" sz="1600">
                <a:solidFill>
                  <a:schemeClr val="dk1"/>
                </a:solidFill>
              </a:rPr>
              <a:t>ŷ = </a:t>
            </a:r>
            <a:r>
              <a:rPr lang="en">
                <a:solidFill>
                  <a:schemeClr val="dk1"/>
                </a:solidFill>
              </a:rPr>
              <a:t>β₀ + β₁x </a:t>
            </a:r>
            <a:endParaRPr b="1"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βi</a:t>
            </a:r>
            <a:r>
              <a:rPr lang="en" sz="1600">
                <a:solidFill>
                  <a:schemeClr val="dk1"/>
                </a:solidFill>
              </a:rPr>
              <a:t> tell us if negative or positive association between response variable ŷ and feature x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</p:txBody>
      </p:sp>
      <p:pic>
        <p:nvPicPr>
          <p:cNvPr id="218" name="Google Shape;21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3125" y="1234925"/>
            <a:ext cx="3534657" cy="2673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Null Hypothesis and p-values</a:t>
            </a:r>
            <a:endParaRPr/>
          </a:p>
        </p:txBody>
      </p:sp>
      <p:sp>
        <p:nvSpPr>
          <p:cNvPr id="224" name="Google Shape;224;p39"/>
          <p:cNvSpPr txBox="1"/>
          <p:nvPr>
            <p:ph idx="1" type="body"/>
          </p:nvPr>
        </p:nvSpPr>
        <p:spPr>
          <a:xfrm>
            <a:off x="311700" y="3996175"/>
            <a:ext cx="3999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rPr>
              <a:t>Big Idea</a:t>
            </a:r>
            <a:r>
              <a:rPr lang="en">
                <a:solidFill>
                  <a:schemeClr val="dk1"/>
                </a:solidFill>
              </a:rPr>
              <a:t>: find the line that best fits the data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25" name="Google Shape;225;p39"/>
          <p:cNvSpPr txBox="1"/>
          <p:nvPr>
            <p:ph idx="2" type="body"/>
          </p:nvPr>
        </p:nvSpPr>
        <p:spPr>
          <a:xfrm>
            <a:off x="4152050" y="1228675"/>
            <a:ext cx="4756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Typically we have a null hypothesis that we are trying to disprove with evidence given in the form of a test statistic and associated p-value.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We compare against the null hypothesis, namely that </a:t>
            </a:r>
            <a:r>
              <a:rPr lang="en">
                <a:solidFill>
                  <a:schemeClr val="dk1"/>
                </a:solidFill>
              </a:rPr>
              <a:t>βi</a:t>
            </a:r>
            <a:r>
              <a:rPr lang="en" sz="1600">
                <a:solidFill>
                  <a:schemeClr val="dk1"/>
                </a:solidFill>
              </a:rPr>
              <a:t> (any parameter we have associated with a feature i.e. not intercept </a:t>
            </a:r>
            <a:r>
              <a:rPr lang="en">
                <a:solidFill>
                  <a:schemeClr val="dk1"/>
                </a:solidFill>
              </a:rPr>
              <a:t>β₀ </a:t>
            </a:r>
            <a:r>
              <a:rPr lang="en" sz="1600">
                <a:solidFill>
                  <a:schemeClr val="dk1"/>
                </a:solidFill>
              </a:rPr>
              <a:t>) is 0. 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If any </a:t>
            </a:r>
            <a:r>
              <a:rPr lang="en">
                <a:solidFill>
                  <a:schemeClr val="dk1"/>
                </a:solidFill>
              </a:rPr>
              <a:t>βi</a:t>
            </a:r>
            <a:r>
              <a:rPr lang="en" sz="1600">
                <a:solidFill>
                  <a:schemeClr val="dk1"/>
                </a:solidFill>
              </a:rPr>
              <a:t> is close to 0, usually that feature is not very useful BUT there may be other factors to consider and a different model could be a better fit.</a:t>
            </a:r>
            <a:endParaRPr sz="1600">
              <a:solidFill>
                <a:schemeClr val="dk1"/>
              </a:solidFill>
            </a:endParaRPr>
          </a:p>
        </p:txBody>
      </p:sp>
      <p:pic>
        <p:nvPicPr>
          <p:cNvPr id="226" name="Google Shape;22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3125" y="1234925"/>
            <a:ext cx="3534657" cy="2673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Prediction and Cost functions</a:t>
            </a:r>
            <a:endParaRPr/>
          </a:p>
        </p:txBody>
      </p:sp>
      <p:sp>
        <p:nvSpPr>
          <p:cNvPr id="232" name="Google Shape;232;p40"/>
          <p:cNvSpPr txBox="1"/>
          <p:nvPr>
            <p:ph idx="2" type="body"/>
          </p:nvPr>
        </p:nvSpPr>
        <p:spPr>
          <a:xfrm>
            <a:off x="4201275" y="1115400"/>
            <a:ext cx="3999900" cy="93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Data as points </a:t>
            </a:r>
            <a:r>
              <a:rPr b="1" lang="en" sz="1600">
                <a:solidFill>
                  <a:schemeClr val="dk1"/>
                </a:solidFill>
              </a:rPr>
              <a:t>(x</a:t>
            </a:r>
            <a:r>
              <a:rPr b="1" lang="en" sz="900">
                <a:solidFill>
                  <a:schemeClr val="dk1"/>
                </a:solidFill>
              </a:rPr>
              <a:t>1</a:t>
            </a:r>
            <a:r>
              <a:rPr b="1" lang="en" sz="1600">
                <a:solidFill>
                  <a:schemeClr val="dk1"/>
                </a:solidFill>
              </a:rPr>
              <a:t>, y</a:t>
            </a:r>
            <a:r>
              <a:rPr b="1" lang="en" sz="900">
                <a:solidFill>
                  <a:schemeClr val="dk1"/>
                </a:solidFill>
              </a:rPr>
              <a:t>1</a:t>
            </a:r>
            <a:r>
              <a:rPr b="1" lang="en" sz="1600">
                <a:solidFill>
                  <a:schemeClr val="dk1"/>
                </a:solidFill>
              </a:rPr>
              <a:t>)</a:t>
            </a:r>
            <a:r>
              <a:rPr lang="en" sz="1600">
                <a:solidFill>
                  <a:schemeClr val="dk1"/>
                </a:solidFill>
              </a:rPr>
              <a:t> … (x</a:t>
            </a:r>
            <a:r>
              <a:rPr lang="en" sz="900">
                <a:solidFill>
                  <a:schemeClr val="dk1"/>
                </a:solidFill>
              </a:rPr>
              <a:t>n</a:t>
            </a:r>
            <a:r>
              <a:rPr lang="en" sz="1600">
                <a:solidFill>
                  <a:schemeClr val="dk1"/>
                </a:solidFill>
              </a:rPr>
              <a:t>, y</a:t>
            </a:r>
            <a:r>
              <a:rPr lang="en" sz="900">
                <a:solidFill>
                  <a:schemeClr val="dk1"/>
                </a:solidFill>
              </a:rPr>
              <a:t>n</a:t>
            </a:r>
            <a:r>
              <a:rPr lang="en" sz="1600">
                <a:solidFill>
                  <a:schemeClr val="dk1"/>
                </a:solidFill>
              </a:rPr>
              <a:t>)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Simple linear regression: ŷ = </a:t>
            </a:r>
            <a:r>
              <a:rPr lang="en">
                <a:solidFill>
                  <a:schemeClr val="dk1"/>
                </a:solidFill>
              </a:rPr>
              <a:t>β₀ + β₁x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33" name="Google Shape;233;p40"/>
          <p:cNvSpPr txBox="1"/>
          <p:nvPr/>
        </p:nvSpPr>
        <p:spPr>
          <a:xfrm>
            <a:off x="4213300" y="2052000"/>
            <a:ext cx="4876200" cy="28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Our regression equation above is called the </a:t>
            </a:r>
            <a:r>
              <a:rPr b="1" lang="en"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prediction function</a:t>
            </a:r>
            <a:r>
              <a:rPr lang="en"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.</a:t>
            </a:r>
            <a:endParaRPr sz="16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To fit a prediction function, we need a way to quantify it. This is where the </a:t>
            </a:r>
            <a:r>
              <a:rPr b="1" lang="en"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cost function</a:t>
            </a:r>
            <a:r>
              <a:rPr lang="en"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comes in. Cost function will weigh the best fit using chosen metric: </a:t>
            </a:r>
            <a:endParaRPr sz="16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600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rPr>
              <a:t>Goal</a:t>
            </a:r>
            <a:r>
              <a:rPr lang="en"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: to find </a:t>
            </a:r>
            <a:r>
              <a:rPr lang="en">
                <a:solidFill>
                  <a:schemeClr val="dk1"/>
                </a:solidFill>
              </a:rPr>
              <a:t>β₀</a:t>
            </a:r>
            <a:r>
              <a:rPr lang="en"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, </a:t>
            </a:r>
            <a:r>
              <a:rPr lang="en">
                <a:solidFill>
                  <a:schemeClr val="dk1"/>
                </a:solidFill>
              </a:rPr>
              <a:t>β₁</a:t>
            </a:r>
            <a:r>
              <a:rPr lang="en"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that minimize MSE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234" name="Google Shape;234;p40"/>
          <p:cNvSpPr txBox="1"/>
          <p:nvPr>
            <p:ph idx="1" type="body"/>
          </p:nvPr>
        </p:nvSpPr>
        <p:spPr>
          <a:xfrm>
            <a:off x="311700" y="3996175"/>
            <a:ext cx="3999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rPr>
              <a:t>Big Idea</a:t>
            </a:r>
            <a:r>
              <a:rPr lang="en">
                <a:solidFill>
                  <a:schemeClr val="dk1"/>
                </a:solidFill>
              </a:rPr>
              <a:t>: find the line that best fits the data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35" name="Google Shape;23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0202" y="3701349"/>
            <a:ext cx="2266201" cy="867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3125" y="1234925"/>
            <a:ext cx="3534657" cy="2673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Optimization: </a:t>
            </a:r>
            <a:r>
              <a:rPr lang="en" sz="2000">
                <a:latin typeface="Proxima Nova"/>
                <a:ea typeface="Proxima Nova"/>
                <a:cs typeface="Proxima Nova"/>
                <a:sym typeface="Proxima Nova"/>
              </a:rPr>
              <a:t>find </a:t>
            </a:r>
            <a:r>
              <a:rPr lang="en" sz="2066"/>
              <a:t>β₀</a:t>
            </a:r>
            <a:r>
              <a:rPr lang="en" sz="2266">
                <a:latin typeface="Proxima Nova"/>
                <a:ea typeface="Proxima Nova"/>
                <a:cs typeface="Proxima Nova"/>
                <a:sym typeface="Proxima Nova"/>
              </a:rPr>
              <a:t>, </a:t>
            </a:r>
            <a:r>
              <a:rPr lang="en" sz="2066"/>
              <a:t>β₁</a:t>
            </a:r>
            <a:r>
              <a:rPr lang="en" sz="2000">
                <a:latin typeface="Proxima Nova"/>
                <a:ea typeface="Proxima Nova"/>
                <a:cs typeface="Proxima Nova"/>
                <a:sym typeface="Proxima Nova"/>
              </a:rPr>
              <a:t> that minimize MSE </a:t>
            </a:r>
            <a:endParaRPr sz="2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42" name="Google Shape;242;p41"/>
          <p:cNvSpPr txBox="1"/>
          <p:nvPr/>
        </p:nvSpPr>
        <p:spPr>
          <a:xfrm>
            <a:off x="4759800" y="1586850"/>
            <a:ext cx="4072500" cy="24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Since our cost function C is a quadratic function and we want to minimize </a:t>
            </a:r>
            <a:r>
              <a:rPr lang="en">
                <a:solidFill>
                  <a:schemeClr val="dk1"/>
                </a:solidFill>
              </a:rPr>
              <a:t>β₀</a:t>
            </a:r>
            <a:r>
              <a:rPr lang="en"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and </a:t>
            </a:r>
            <a:r>
              <a:rPr lang="en">
                <a:solidFill>
                  <a:schemeClr val="dk1"/>
                </a:solidFill>
              </a:rPr>
              <a:t>β₁,</a:t>
            </a:r>
            <a:r>
              <a:rPr lang="en"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we need to figure out how these variables change with respect to C changing.</a:t>
            </a:r>
            <a:endParaRPr sz="16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Hopefully this sounds familiar to you. To solve this, we need calculus!</a:t>
            </a:r>
            <a:endParaRPr sz="16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43" name="Google Shape;243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6925" y="1586850"/>
            <a:ext cx="3759501" cy="270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6174D"/>
        </a:solidFill>
      </p:bgPr>
    </p:bg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2"/>
          <p:cNvSpPr txBox="1"/>
          <p:nvPr/>
        </p:nvSpPr>
        <p:spPr>
          <a:xfrm>
            <a:off x="381000" y="961150"/>
            <a:ext cx="3505500" cy="24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75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rPr>
              <a:t>Review</a:t>
            </a:r>
            <a:endParaRPr b="1" sz="5750">
              <a:solidFill>
                <a:schemeClr val="lt1"/>
              </a:solidFill>
              <a:latin typeface="Staatliches"/>
              <a:ea typeface="Staatliches"/>
              <a:cs typeface="Staatliches"/>
              <a:sym typeface="Staatliches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Partial derivatives are taking the </a:t>
            </a:r>
            <a:r>
              <a:rPr lang="en">
                <a:solidFill>
                  <a:schemeClr val="lt1"/>
                </a:solidFill>
              </a:rPr>
              <a:t>derivative</a:t>
            </a:r>
            <a:r>
              <a:rPr lang="en">
                <a:solidFill>
                  <a:schemeClr val="lt1"/>
                </a:solidFill>
              </a:rPr>
              <a:t> of a function with respect to a single variable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For example, the partial derivatives for the function </a:t>
            </a:r>
            <a:r>
              <a:rPr b="1" i="1" lang="en">
                <a:solidFill>
                  <a:schemeClr val="lt1"/>
                </a:solidFill>
              </a:rPr>
              <a:t>f</a:t>
            </a:r>
            <a:r>
              <a:rPr lang="en">
                <a:solidFill>
                  <a:schemeClr val="lt1"/>
                </a:solidFill>
              </a:rPr>
              <a:t>(</a:t>
            </a:r>
            <a:r>
              <a:rPr b="1" i="1" lang="en">
                <a:solidFill>
                  <a:schemeClr val="lt1"/>
                </a:solidFill>
              </a:rPr>
              <a:t>x</a:t>
            </a:r>
            <a:r>
              <a:rPr lang="en">
                <a:solidFill>
                  <a:schemeClr val="lt1"/>
                </a:solidFill>
              </a:rPr>
              <a:t>,</a:t>
            </a:r>
            <a:r>
              <a:rPr b="1" i="1" lang="en">
                <a:solidFill>
                  <a:schemeClr val="lt1"/>
                </a:solidFill>
              </a:rPr>
              <a:t>y</a:t>
            </a:r>
            <a:r>
              <a:rPr lang="en">
                <a:solidFill>
                  <a:schemeClr val="lt1"/>
                </a:solidFill>
              </a:rPr>
              <a:t>) = 2</a:t>
            </a:r>
            <a:r>
              <a:rPr b="1" i="1" lang="en">
                <a:solidFill>
                  <a:schemeClr val="lt1"/>
                </a:solidFill>
              </a:rPr>
              <a:t>x</a:t>
            </a:r>
            <a:r>
              <a:rPr lang="en">
                <a:solidFill>
                  <a:schemeClr val="lt1"/>
                </a:solidFill>
              </a:rPr>
              <a:t> + 3</a:t>
            </a:r>
            <a:r>
              <a:rPr b="1" i="1" lang="en">
                <a:solidFill>
                  <a:schemeClr val="lt1"/>
                </a:solidFill>
              </a:rPr>
              <a:t>y</a:t>
            </a:r>
            <a:r>
              <a:rPr b="1" baseline="30000" i="1" lang="en">
                <a:solidFill>
                  <a:schemeClr val="lt1"/>
                </a:solidFill>
              </a:rPr>
              <a:t>3</a:t>
            </a:r>
            <a:r>
              <a:rPr lang="en">
                <a:solidFill>
                  <a:schemeClr val="lt1"/>
                </a:solidFill>
              </a:rPr>
              <a:t> are: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solidFill>
                  <a:schemeClr val="lt1"/>
                </a:solidFill>
              </a:rPr>
              <a:t>df/dx</a:t>
            </a:r>
            <a:r>
              <a:rPr lang="en">
                <a:solidFill>
                  <a:schemeClr val="lt1"/>
                </a:solidFill>
              </a:rPr>
              <a:t> = 2	and 	</a:t>
            </a:r>
            <a:r>
              <a:rPr b="1" i="1" lang="en">
                <a:solidFill>
                  <a:schemeClr val="lt1"/>
                </a:solidFill>
              </a:rPr>
              <a:t>df/dy </a:t>
            </a:r>
            <a:r>
              <a:rPr lang="en">
                <a:solidFill>
                  <a:schemeClr val="lt1"/>
                </a:solidFill>
              </a:rPr>
              <a:t>= 3y</a:t>
            </a:r>
            <a:r>
              <a:rPr b="1" baseline="30000" i="1" lang="en">
                <a:solidFill>
                  <a:schemeClr val="lt1"/>
                </a:solidFill>
              </a:rPr>
              <a:t>2</a:t>
            </a:r>
            <a:r>
              <a:rPr lang="en">
                <a:solidFill>
                  <a:schemeClr val="lt1"/>
                </a:solidFill>
              </a:rPr>
              <a:t>*3 = 9y</a:t>
            </a:r>
            <a:r>
              <a:rPr b="1" baseline="30000" i="1" lang="en">
                <a:solidFill>
                  <a:schemeClr val="lt1"/>
                </a:solidFill>
              </a:rPr>
              <a:t>2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descr="5 Minute Timer Relaxing Music Lofi Fish Background&#10;&#10;&#10;&#10;&#10;&#10;&#10;TAGS&#10;5 minute&#10;5 minute countdown&#10;5 minute lo-fi hiphop timer&#10;5 minute timer&#10;countdown&#10;lo-fi music&#10;lofi study song&#10;study music&#10;study timer&#10;time&#10;timer&#10;working music&#10;5 minute timer with music&#10;5 minute clock&#10;lofi hiphop&#10;relaxing timers&#10;relaxing music&#10;relaxing lofi timer&#10;nature timer&#10;meditation&#10;meditation music&#10;relaxing sleep music&#10;school timer&#10;sleep timer&#10;chill timer&#10;chill music&#10;lofi timer&#10;lofi hiphop timer&#10;lofi hip hop" id="249" name="Google Shape;249;p42" title="5 Minute Timer Relaxing Music Lofi Fish Background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025" y="3695700"/>
            <a:ext cx="1216425" cy="684250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42"/>
          <p:cNvSpPr txBox="1"/>
          <p:nvPr/>
        </p:nvSpPr>
        <p:spPr>
          <a:xfrm>
            <a:off x="4030175" y="3850450"/>
            <a:ext cx="4839300" cy="5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Grab a partner, and a whiteboard marker and find the partial derivatives of the other functions listed</a:t>
            </a:r>
            <a:endParaRPr/>
          </a:p>
        </p:txBody>
      </p:sp>
      <p:pic>
        <p:nvPicPr>
          <p:cNvPr id="251" name="Google Shape;251;p42" title="Screenshot 2025-03-17 at 8.38.18 AM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46700" y="1079550"/>
            <a:ext cx="4602200" cy="255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Google Shape;256;p43" title="Screenshot 2025-03-17 at 8.52.55 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0450" y="756675"/>
            <a:ext cx="2270523" cy="4082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43" title="Screenshot 2025-03-17 at 8.54.03 A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91901" y="832875"/>
            <a:ext cx="3926023" cy="3937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🎼 | Listen on Spotify, Apple music and more&#10;→  https://fanlink.to/ChillSynthwave&#10;&#10;🎶 Subscribe to this channel for more synthwave music&#10;→ https://bit.ly/synthwave-channel&#10;&#10;🌎 | Lofi Girl on all social media&#10;→  https://fanlink.to/lofigirl-social&#10;&#10;👕 | Lofi Girl merch&#10;→  https://bit.ly/Iofigirl-shop&#10;&#10;🎭 | Create your lofi avatar now&#10;→  https://lofigirl.com/generator/&#10;&#10;💬 | Join the Lofi Girl community&#10;→   https://bit.ly/lofigirl-discord&#10;→   https://bit.ly/lofigirl-reddit&#10;&#10;🎨 | Art by Lofi Studio (full list of artists here)&#10;→  https://www.instagram.com/p/CrlCU3msh49/&#10;&#10;📝 | Submit your music / art&#10;→  https://bit.ly/lofi-submission" id="262" name="Google Shape;262;p44" title="synthwave radio 🌌 - beats to chill/game to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5850" y="4657597"/>
            <a:ext cx="561450" cy="315811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44"/>
          <p:cNvSpPr/>
          <p:nvPr/>
        </p:nvSpPr>
        <p:spPr>
          <a:xfrm>
            <a:off x="2166300" y="1146750"/>
            <a:ext cx="4811400" cy="2850000"/>
          </a:xfrm>
          <a:prstGeom prst="roundRect">
            <a:avLst>
              <a:gd fmla="val 16667" name="adj"/>
            </a:avLst>
          </a:prstGeom>
          <a:solidFill>
            <a:srgbClr val="9D9F2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95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rPr>
              <a:t>Machine Learning</a:t>
            </a:r>
            <a:endParaRPr sz="4950">
              <a:solidFill>
                <a:schemeClr val="dk1"/>
              </a:solidFill>
              <a:latin typeface="Staatliches"/>
              <a:ea typeface="Staatliches"/>
              <a:cs typeface="Staatliches"/>
              <a:sym typeface="Staatliches"/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538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rPr>
              <a:t>With python</a:t>
            </a:r>
            <a:endParaRPr sz="2538">
              <a:solidFill>
                <a:schemeClr val="dk1"/>
              </a:solidFill>
              <a:latin typeface="Staatliches"/>
              <a:ea typeface="Staatliches"/>
              <a:cs typeface="Staatliches"/>
              <a:sym typeface="Staatliches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4000">
              <a:solidFill>
                <a:schemeClr val="dk1"/>
              </a:solidFill>
              <a:latin typeface="Staatliches"/>
              <a:ea typeface="Staatliches"/>
              <a:cs typeface="Staatliches"/>
              <a:sym typeface="Staatliches"/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22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rPr>
              <a:t>lin</a:t>
            </a:r>
            <a:r>
              <a:rPr b="1" lang="en" sz="3622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2</a:t>
            </a:r>
            <a:r>
              <a:rPr lang="en" sz="3622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rPr>
              <a:t>: linear </a:t>
            </a:r>
            <a:endParaRPr sz="3622">
              <a:solidFill>
                <a:schemeClr val="dk1"/>
              </a:solidFill>
              <a:latin typeface="Staatliches"/>
              <a:ea typeface="Staatliches"/>
              <a:cs typeface="Staatliches"/>
              <a:sym typeface="Staatliches"/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22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rPr>
              <a:t>algorithms</a:t>
            </a:r>
            <a:r>
              <a:rPr lang="en" sz="2422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rPr>
              <a:t> </a:t>
            </a:r>
            <a:endParaRPr sz="2422">
              <a:solidFill>
                <a:schemeClr val="dk1"/>
              </a:solidFill>
              <a:latin typeface="Staatliches"/>
              <a:ea typeface="Staatliches"/>
              <a:cs typeface="Staatliches"/>
              <a:sym typeface="Staatliches"/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gradient descent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D9F24"/>
        </a:solidFill>
      </p:bgPr>
    </p:bg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650">
                <a:solidFill>
                  <a:srgbClr val="36174D"/>
                </a:solidFill>
                <a:latin typeface="Staatliches"/>
                <a:ea typeface="Staatliches"/>
                <a:cs typeface="Staatliches"/>
                <a:sym typeface="Staatliches"/>
              </a:rPr>
              <a:t>Colab workbook</a:t>
            </a:r>
            <a:endParaRPr b="1" sz="6650">
              <a:solidFill>
                <a:srgbClr val="36174D"/>
              </a:solidFill>
              <a:latin typeface="Staatliches"/>
              <a:ea typeface="Staatliches"/>
              <a:cs typeface="Staatliches"/>
              <a:sym typeface="Staatliche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Manrope"/>
                <a:ea typeface="Manrope"/>
                <a:cs typeface="Manrope"/>
                <a:sym typeface="Manrope"/>
              </a:rPr>
              <a:t>Link: </a:t>
            </a:r>
            <a:r>
              <a:rPr lang="en" sz="1100" u="sng">
                <a:solidFill>
                  <a:schemeClr val="hlink"/>
                </a:solidFill>
                <a:latin typeface="Manrope"/>
                <a:ea typeface="Manrope"/>
                <a:cs typeface="Manrope"/>
                <a:sym typeface="Manrope"/>
                <a:hlinkClick r:id="rId3"/>
              </a:rPr>
              <a:t>click for access</a:t>
            </a:r>
            <a:endParaRPr sz="1100"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Manrope"/>
              <a:ea typeface="Manrope"/>
              <a:cs typeface="Manrope"/>
              <a:sym typeface="Manrope"/>
            </a:endParaRPr>
          </a:p>
        </p:txBody>
      </p:sp>
      <p:pic>
        <p:nvPicPr>
          <p:cNvPr descr="🎼 | Listen on Spotify, Apple music and more&#10;→  https://fanlink.to/ChillSynthwave&#10;&#10;🎶 Subscribe to this channel for more synthwave music&#10;→ https://bit.ly/synthwave-channel&#10;&#10;🌎 | Lofi Girl on all social media&#10;→  https://fanlink.to/lofigirl-social&#10;&#10;👕 | Lofi Girl merch&#10;→  https://bit.ly/Iofigirl-shop&#10;&#10;🎭 | Create your lofi avatar now&#10;→  https://lofigirl.com/generator/&#10;&#10;💬 | Join the Lofi Girl community&#10;→   https://bit.ly/lofigirl-discord&#10;→   https://bit.ly/lofigirl-reddit&#10;&#10;🎨 | Art by Lofi Studio (full list of artists here)&#10;→  https://www.instagram.com/p/CrlCU3msh49/&#10;&#10;📝 | Submit your music / art&#10;→  https://bit.ly/lofi-submission" id="269" name="Google Shape;269;p45" title="synthwave radio 🌌 - beats to chill/game to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5850" y="4657597"/>
            <a:ext cx="561450" cy="3158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D9F24"/>
        </a:solid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650">
                <a:solidFill>
                  <a:srgbClr val="36174D"/>
                </a:solidFill>
                <a:latin typeface="Staatliches"/>
                <a:ea typeface="Staatliches"/>
                <a:cs typeface="Staatliches"/>
                <a:sym typeface="Staatliches"/>
              </a:rPr>
              <a:t>Colab workbook</a:t>
            </a:r>
            <a:endParaRPr b="1" sz="6650">
              <a:solidFill>
                <a:srgbClr val="36174D"/>
              </a:solidFill>
              <a:latin typeface="Staatliches"/>
              <a:ea typeface="Staatliches"/>
              <a:cs typeface="Staatliches"/>
              <a:sym typeface="Staatliche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Manrope"/>
                <a:ea typeface="Manrope"/>
                <a:cs typeface="Manrope"/>
                <a:sym typeface="Manrope"/>
              </a:rPr>
              <a:t>Link: </a:t>
            </a:r>
            <a:r>
              <a:rPr lang="en" sz="1100" u="sng">
                <a:solidFill>
                  <a:schemeClr val="hlink"/>
                </a:solidFill>
                <a:latin typeface="Manrope"/>
                <a:ea typeface="Manrope"/>
                <a:cs typeface="Manrope"/>
                <a:sym typeface="Manrope"/>
                <a:hlinkClick r:id="rId3"/>
              </a:rPr>
              <a:t>click for access</a:t>
            </a:r>
            <a:endParaRPr sz="1100"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Manrope"/>
              <a:ea typeface="Manrope"/>
              <a:cs typeface="Manrope"/>
              <a:sym typeface="Manrope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6"/>
          <p:cNvSpPr txBox="1"/>
          <p:nvPr>
            <p:ph type="title"/>
          </p:nvPr>
        </p:nvSpPr>
        <p:spPr>
          <a:xfrm>
            <a:off x="311700" y="521225"/>
            <a:ext cx="8732100" cy="142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</a:rPr>
              <a:t>The gradient of a function is a vector, gives the direction in which the function increases the fastest near a point.	</a:t>
            </a:r>
            <a:endParaRPr sz="13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</a:rPr>
              <a:t>We compute the gradient by taking partial derivatives. Update </a:t>
            </a:r>
            <a:r>
              <a:rPr lang="en" sz="1300">
                <a:solidFill>
                  <a:schemeClr val="dk2"/>
                </a:solidFill>
              </a:rPr>
              <a:t>the</a:t>
            </a:r>
            <a:r>
              <a:rPr lang="en" sz="1300">
                <a:solidFill>
                  <a:schemeClr val="dk2"/>
                </a:solidFill>
              </a:rPr>
              <a:t> warm</a:t>
            </a:r>
            <a:endParaRPr sz="13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</a:endParaRPr>
          </a:p>
        </p:txBody>
      </p:sp>
      <p:pic>
        <p:nvPicPr>
          <p:cNvPr id="275" name="Google Shape;275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7025" y="1570025"/>
            <a:ext cx="7575041" cy="2963875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46"/>
          <p:cNvSpPr/>
          <p:nvPr/>
        </p:nvSpPr>
        <p:spPr>
          <a:xfrm>
            <a:off x="2320750" y="1602575"/>
            <a:ext cx="3775500" cy="446100"/>
          </a:xfrm>
          <a:prstGeom prst="rect">
            <a:avLst/>
          </a:prstGeom>
          <a:noFill/>
          <a:ln cap="flat" cmpd="sng" w="19050">
            <a:solidFill>
              <a:srgbClr val="A9AA3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Google Shape;281;p47" title="Screenshot 2025-03-18 at 4.49.01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575" y="301187"/>
            <a:ext cx="8632852" cy="4236326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47"/>
          <p:cNvSpPr/>
          <p:nvPr/>
        </p:nvSpPr>
        <p:spPr>
          <a:xfrm>
            <a:off x="2734600" y="2812400"/>
            <a:ext cx="2356200" cy="336600"/>
          </a:xfrm>
          <a:prstGeom prst="rect">
            <a:avLst/>
          </a:prstGeom>
          <a:noFill/>
          <a:ln cap="flat" cmpd="sng" w="19050">
            <a:solidFill>
              <a:srgbClr val="A9AA3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3" name="Google Shape;283;p47"/>
          <p:cNvPicPr preferRelativeResize="0"/>
          <p:nvPr/>
        </p:nvPicPr>
        <p:blipFill rotWithShape="1">
          <a:blip r:embed="rId4">
            <a:alphaModFix/>
          </a:blip>
          <a:srcRect b="25063" l="8193" r="55901" t="60852"/>
          <a:stretch/>
        </p:blipFill>
        <p:spPr>
          <a:xfrm>
            <a:off x="5849425" y="2812400"/>
            <a:ext cx="2719849" cy="417425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47"/>
          <p:cNvSpPr txBox="1"/>
          <p:nvPr/>
        </p:nvSpPr>
        <p:spPr>
          <a:xfrm>
            <a:off x="5832300" y="2641650"/>
            <a:ext cx="3000000" cy="7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should return</a:t>
            </a:r>
            <a:endParaRPr/>
          </a:p>
        </p:txBody>
      </p:sp>
      <p:pic>
        <p:nvPicPr>
          <p:cNvPr id="285" name="Google Shape;285;p47"/>
          <p:cNvPicPr preferRelativeResize="0"/>
          <p:nvPr/>
        </p:nvPicPr>
        <p:blipFill rotWithShape="1">
          <a:blip r:embed="rId4">
            <a:alphaModFix/>
          </a:blip>
          <a:srcRect b="0" l="0" r="0" t="89280"/>
          <a:stretch/>
        </p:blipFill>
        <p:spPr>
          <a:xfrm>
            <a:off x="3394375" y="4651125"/>
            <a:ext cx="5454551" cy="229550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47"/>
          <p:cNvSpPr/>
          <p:nvPr/>
        </p:nvSpPr>
        <p:spPr>
          <a:xfrm>
            <a:off x="3379778" y="4472850"/>
            <a:ext cx="566625" cy="326000"/>
          </a:xfrm>
          <a:custGeom>
            <a:rect b="b" l="l" r="r" t="t"/>
            <a:pathLst>
              <a:path extrusionOk="0" h="13040" w="22665">
                <a:moveTo>
                  <a:pt x="22666" y="11310"/>
                </a:moveTo>
                <a:cubicBezTo>
                  <a:pt x="19345" y="11490"/>
                  <a:pt x="6508" y="14272"/>
                  <a:pt x="2738" y="12387"/>
                </a:cubicBezTo>
                <a:cubicBezTo>
                  <a:pt x="-1032" y="10502"/>
                  <a:pt x="494" y="2065"/>
                  <a:pt x="45" y="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sp>
      <p:pic>
        <p:nvPicPr>
          <p:cNvPr descr="1 Minute Timer Relaxing Music Lofi Fish Background&#10;Song- https://www.youtube.com/watch?v=Nh_oj...&#10;&#10;&#10;TAGS&#10;1 minute&#10;1 minute countdown&#10;1 minute lo-fi hiphop timer&#10;1 minute timer&#10;countdown&#10;lo-fi music&#10;lofi study song&#10;study music&#10;study timer&#10;time&#10;timer&#10;working music&#10;1 minute timer with music&#10;1 minute clock&#10;lofi hiphop&#10;relaxing timers&#10;relaxing music&#10;relaxing lofi timer&#10;nature timer&#10;meditation&#10;meditation music&#10;relaxing sleep music&#10;school timer&#10;sleep timer&#10;chill timer&#10;chill music&#10;lofi timer&#10;lofi hiphop timer&#10;lofi hip hop" id="287" name="Google Shape;287;p47" title="1 Minute Timer Relaxing Music Lofi Fish Background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5581" y="4472850"/>
            <a:ext cx="909645" cy="51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" name="Google Shape;292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4900" y="82325"/>
            <a:ext cx="8039497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9"/>
          <p:cNvPicPr preferRelativeResize="0"/>
          <p:nvPr/>
        </p:nvPicPr>
        <p:blipFill rotWithShape="1">
          <a:blip r:embed="rId3">
            <a:alphaModFix/>
          </a:blip>
          <a:srcRect b="19243" l="0" r="78117" t="60790"/>
          <a:stretch/>
        </p:blipFill>
        <p:spPr>
          <a:xfrm>
            <a:off x="600900" y="2198525"/>
            <a:ext cx="1764276" cy="96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49"/>
          <p:cNvPicPr preferRelativeResize="0"/>
          <p:nvPr/>
        </p:nvPicPr>
        <p:blipFill rotWithShape="1">
          <a:blip r:embed="rId3">
            <a:alphaModFix/>
          </a:blip>
          <a:srcRect b="73395" l="25096" r="19209" t="6638"/>
          <a:stretch/>
        </p:blipFill>
        <p:spPr>
          <a:xfrm>
            <a:off x="2657325" y="274975"/>
            <a:ext cx="4490374" cy="96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49"/>
          <p:cNvPicPr preferRelativeResize="0"/>
          <p:nvPr/>
        </p:nvPicPr>
        <p:blipFill rotWithShape="1">
          <a:blip r:embed="rId3">
            <a:alphaModFix/>
          </a:blip>
          <a:srcRect b="42360" l="0" r="78117" t="18551"/>
          <a:stretch/>
        </p:blipFill>
        <p:spPr>
          <a:xfrm>
            <a:off x="600900" y="239075"/>
            <a:ext cx="1764276" cy="1891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49"/>
          <p:cNvPicPr preferRelativeResize="0"/>
          <p:nvPr/>
        </p:nvPicPr>
        <p:blipFill rotWithShape="1">
          <a:blip r:embed="rId3">
            <a:alphaModFix/>
          </a:blip>
          <a:srcRect b="0" l="21352" r="0" t="71131"/>
          <a:stretch/>
        </p:blipFill>
        <p:spPr>
          <a:xfrm>
            <a:off x="2276325" y="3650625"/>
            <a:ext cx="6340726" cy="1396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49"/>
          <p:cNvPicPr preferRelativeResize="0"/>
          <p:nvPr/>
        </p:nvPicPr>
        <p:blipFill rotWithShape="1">
          <a:blip r:embed="rId3">
            <a:alphaModFix/>
          </a:blip>
          <a:srcRect b="39454" l="24698" r="0" t="24294"/>
          <a:stretch/>
        </p:blipFill>
        <p:spPr>
          <a:xfrm>
            <a:off x="2657325" y="1241075"/>
            <a:ext cx="6071301" cy="1754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49"/>
          <p:cNvPicPr preferRelativeResize="0"/>
          <p:nvPr/>
        </p:nvPicPr>
        <p:blipFill rotWithShape="1">
          <a:blip r:embed="rId3">
            <a:alphaModFix/>
          </a:blip>
          <a:srcRect b="29044" l="28391" r="36733" t="60911"/>
          <a:stretch/>
        </p:blipFill>
        <p:spPr>
          <a:xfrm>
            <a:off x="2657325" y="3164625"/>
            <a:ext cx="2811726" cy="485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Google Shape;307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8850" y="460375"/>
            <a:ext cx="7699575" cy="474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Google Shape;312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9125" y="152400"/>
            <a:ext cx="7315958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" name="Google Shape;317;p52" title="Screenshot 2025-03-18 at 4.57.14 PM.png"/>
          <p:cNvPicPr preferRelativeResize="0"/>
          <p:nvPr/>
        </p:nvPicPr>
        <p:blipFill rotWithShape="1">
          <a:blip r:embed="rId3">
            <a:alphaModFix/>
          </a:blip>
          <a:srcRect b="0" l="0" r="0" t="10801"/>
          <a:stretch/>
        </p:blipFill>
        <p:spPr>
          <a:xfrm>
            <a:off x="208775" y="337301"/>
            <a:ext cx="8726477" cy="4044075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52"/>
          <p:cNvSpPr/>
          <p:nvPr/>
        </p:nvSpPr>
        <p:spPr>
          <a:xfrm>
            <a:off x="2188600" y="4037100"/>
            <a:ext cx="3432600" cy="344400"/>
          </a:xfrm>
          <a:prstGeom prst="rect">
            <a:avLst/>
          </a:prstGeom>
          <a:noFill/>
          <a:ln cap="flat" cmpd="sng" w="19050">
            <a:solidFill>
              <a:srgbClr val="A9AA3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9" name="Google Shape;319;p52"/>
          <p:cNvPicPr preferRelativeResize="0"/>
          <p:nvPr/>
        </p:nvPicPr>
        <p:blipFill rotWithShape="1">
          <a:blip r:embed="rId4">
            <a:alphaModFix/>
          </a:blip>
          <a:srcRect b="75818" l="11240" r="4242" t="15182"/>
          <a:stretch/>
        </p:blipFill>
        <p:spPr>
          <a:xfrm>
            <a:off x="2881400" y="4725625"/>
            <a:ext cx="4890101" cy="3443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0" name="Google Shape;320;p52"/>
          <p:cNvGrpSpPr/>
          <p:nvPr/>
        </p:nvGrpSpPr>
        <p:grpSpPr>
          <a:xfrm>
            <a:off x="2819400" y="4149900"/>
            <a:ext cx="4349675" cy="671725"/>
            <a:chOff x="2819400" y="4149900"/>
            <a:chExt cx="4349675" cy="671725"/>
          </a:xfrm>
        </p:grpSpPr>
        <p:sp>
          <p:nvSpPr>
            <p:cNvPr id="321" name="Google Shape;321;p52"/>
            <p:cNvSpPr txBox="1"/>
            <p:nvPr/>
          </p:nvSpPr>
          <p:spPr>
            <a:xfrm>
              <a:off x="2819400" y="4467625"/>
              <a:ext cx="42741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</a:rPr>
                <a:t>This is the general solution of a gradient for any given beta values</a:t>
              </a:r>
              <a:endParaRPr/>
            </a:p>
          </p:txBody>
        </p:sp>
        <p:sp>
          <p:nvSpPr>
            <p:cNvPr id="322" name="Google Shape;322;p52"/>
            <p:cNvSpPr/>
            <p:nvPr/>
          </p:nvSpPr>
          <p:spPr>
            <a:xfrm>
              <a:off x="5523225" y="4149900"/>
              <a:ext cx="1645850" cy="518450"/>
            </a:xfrm>
            <a:custGeom>
              <a:rect b="b" l="l" r="r" t="t"/>
              <a:pathLst>
                <a:path extrusionOk="0" h="20738" w="65834">
                  <a:moveTo>
                    <a:pt x="61249" y="20738"/>
                  </a:moveTo>
                  <a:cubicBezTo>
                    <a:pt x="61249" y="19211"/>
                    <a:pt x="71457" y="15030"/>
                    <a:pt x="61249" y="11574"/>
                  </a:cubicBezTo>
                  <a:cubicBezTo>
                    <a:pt x="51041" y="8118"/>
                    <a:pt x="10208" y="1929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stealth"/>
            </a:ln>
          </p:spPr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Google Shape;327;p53" title="Screenshot 2025-03-18 at 5.00.50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4" cy="4531818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53"/>
          <p:cNvSpPr/>
          <p:nvPr/>
        </p:nvSpPr>
        <p:spPr>
          <a:xfrm>
            <a:off x="2106950" y="152400"/>
            <a:ext cx="5595900" cy="938700"/>
          </a:xfrm>
          <a:prstGeom prst="rect">
            <a:avLst/>
          </a:prstGeom>
          <a:noFill/>
          <a:ln cap="flat" cmpd="sng" w="19050">
            <a:solidFill>
              <a:srgbClr val="A9AA3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53"/>
          <p:cNvSpPr/>
          <p:nvPr/>
        </p:nvSpPr>
        <p:spPr>
          <a:xfrm>
            <a:off x="2286575" y="4373325"/>
            <a:ext cx="1783200" cy="310800"/>
          </a:xfrm>
          <a:prstGeom prst="rect">
            <a:avLst/>
          </a:prstGeom>
          <a:noFill/>
          <a:ln cap="flat" cmpd="sng" w="19050">
            <a:solidFill>
              <a:srgbClr val="A9AA3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0" name="Google Shape;330;p53"/>
          <p:cNvGrpSpPr/>
          <p:nvPr/>
        </p:nvGrpSpPr>
        <p:grpSpPr>
          <a:xfrm>
            <a:off x="3430300" y="4560975"/>
            <a:ext cx="5186749" cy="486500"/>
            <a:chOff x="3430300" y="4560975"/>
            <a:chExt cx="5186749" cy="486500"/>
          </a:xfrm>
        </p:grpSpPr>
        <p:pic>
          <p:nvPicPr>
            <p:cNvPr id="331" name="Google Shape;331;p53"/>
            <p:cNvPicPr preferRelativeResize="0"/>
            <p:nvPr/>
          </p:nvPicPr>
          <p:blipFill rotWithShape="1">
            <a:blip r:embed="rId4">
              <a:alphaModFix/>
            </a:blip>
            <a:srcRect b="0" l="21352" r="0" t="85087"/>
            <a:stretch/>
          </p:blipFill>
          <p:spPr>
            <a:xfrm>
              <a:off x="4341975" y="4560975"/>
              <a:ext cx="4275074" cy="486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2" name="Google Shape;332;p53"/>
            <p:cNvSpPr/>
            <p:nvPr/>
          </p:nvSpPr>
          <p:spPr>
            <a:xfrm>
              <a:off x="3430300" y="4737850"/>
              <a:ext cx="1945825" cy="303600"/>
            </a:xfrm>
            <a:custGeom>
              <a:rect b="b" l="l" r="r" t="t"/>
              <a:pathLst>
                <a:path extrusionOk="0" h="12144" w="77833">
                  <a:moveTo>
                    <a:pt x="0" y="0"/>
                  </a:moveTo>
                  <a:cubicBezTo>
                    <a:pt x="2177" y="1905"/>
                    <a:pt x="3266" y="9706"/>
                    <a:pt x="13063" y="11430"/>
                  </a:cubicBezTo>
                  <a:cubicBezTo>
                    <a:pt x="22860" y="13154"/>
                    <a:pt x="47988" y="11158"/>
                    <a:pt x="58783" y="10342"/>
                  </a:cubicBezTo>
                  <a:cubicBezTo>
                    <a:pt x="69578" y="9526"/>
                    <a:pt x="74658" y="7167"/>
                    <a:pt x="77833" y="6532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stealth"/>
            </a:ln>
          </p:spPr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337;p54" title="Screenshot 2025-03-18 at 5.02.35 PM.png"/>
          <p:cNvPicPr preferRelativeResize="0"/>
          <p:nvPr/>
        </p:nvPicPr>
        <p:blipFill rotWithShape="1">
          <a:blip r:embed="rId3">
            <a:alphaModFix/>
          </a:blip>
          <a:srcRect b="0" l="0" r="8424" t="0"/>
          <a:stretch/>
        </p:blipFill>
        <p:spPr>
          <a:xfrm>
            <a:off x="152400" y="152400"/>
            <a:ext cx="8911201" cy="4509024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54"/>
          <p:cNvSpPr/>
          <p:nvPr/>
        </p:nvSpPr>
        <p:spPr>
          <a:xfrm>
            <a:off x="3429575" y="1243700"/>
            <a:ext cx="1783200" cy="310800"/>
          </a:xfrm>
          <a:prstGeom prst="rect">
            <a:avLst/>
          </a:prstGeom>
          <a:noFill/>
          <a:ln cap="flat" cmpd="sng" w="19050">
            <a:solidFill>
              <a:srgbClr val="A9AA3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3" name="Google Shape;343;p55" title="Screenshot 2025-03-18 at 5.03.45 PM.png"/>
          <p:cNvPicPr preferRelativeResize="0"/>
          <p:nvPr/>
        </p:nvPicPr>
        <p:blipFill rotWithShape="1">
          <a:blip r:embed="rId3">
            <a:alphaModFix/>
          </a:blip>
          <a:srcRect b="0" l="0" r="10426" t="0"/>
          <a:stretch/>
        </p:blipFill>
        <p:spPr>
          <a:xfrm>
            <a:off x="152400" y="152400"/>
            <a:ext cx="8571023" cy="4293625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55"/>
          <p:cNvSpPr/>
          <p:nvPr/>
        </p:nvSpPr>
        <p:spPr>
          <a:xfrm>
            <a:off x="2449850" y="903525"/>
            <a:ext cx="6123900" cy="500700"/>
          </a:xfrm>
          <a:prstGeom prst="rect">
            <a:avLst/>
          </a:prstGeom>
          <a:noFill/>
          <a:ln cap="flat" cmpd="sng" w="19050">
            <a:solidFill>
              <a:srgbClr val="A9AA3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p55"/>
          <p:cNvSpPr/>
          <p:nvPr/>
        </p:nvSpPr>
        <p:spPr>
          <a:xfrm>
            <a:off x="2860800" y="2974525"/>
            <a:ext cx="2120700" cy="212100"/>
          </a:xfrm>
          <a:prstGeom prst="rect">
            <a:avLst/>
          </a:prstGeom>
          <a:noFill/>
          <a:ln cap="flat" cmpd="sng" w="19050">
            <a:solidFill>
              <a:srgbClr val="A9AA3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55"/>
          <p:cNvSpPr/>
          <p:nvPr/>
        </p:nvSpPr>
        <p:spPr>
          <a:xfrm>
            <a:off x="2860800" y="3213850"/>
            <a:ext cx="2120700" cy="241800"/>
          </a:xfrm>
          <a:prstGeom prst="rect">
            <a:avLst/>
          </a:prstGeom>
          <a:noFill/>
          <a:ln cap="flat" cmpd="sng" w="19050">
            <a:solidFill>
              <a:srgbClr val="A9AA3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7" name="Google Shape;347;p55"/>
          <p:cNvGrpSpPr/>
          <p:nvPr/>
        </p:nvGrpSpPr>
        <p:grpSpPr>
          <a:xfrm>
            <a:off x="4253450" y="2907475"/>
            <a:ext cx="4051000" cy="346200"/>
            <a:chOff x="4253450" y="2907475"/>
            <a:chExt cx="4051000" cy="346200"/>
          </a:xfrm>
        </p:grpSpPr>
        <p:sp>
          <p:nvSpPr>
            <p:cNvPr id="348" name="Google Shape;348;p55"/>
            <p:cNvSpPr txBox="1"/>
            <p:nvPr/>
          </p:nvSpPr>
          <p:spPr>
            <a:xfrm>
              <a:off x="5304450" y="2907475"/>
              <a:ext cx="3000000" cy="34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3571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50">
                  <a:solidFill>
                    <a:schemeClr val="dk1"/>
                  </a:solidFill>
                  <a:highlight>
                    <a:srgbClr val="F7F7F7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lin_reg.predict(x_train)</a:t>
              </a:r>
              <a:endParaRPr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349" name="Google Shape;349;p55"/>
            <p:cNvSpPr/>
            <p:nvPr/>
          </p:nvSpPr>
          <p:spPr>
            <a:xfrm>
              <a:off x="4253450" y="3090575"/>
              <a:ext cx="1100300" cy="65700"/>
            </a:xfrm>
            <a:custGeom>
              <a:rect b="b" l="l" r="r" t="t"/>
              <a:pathLst>
                <a:path extrusionOk="0" h="2628" w="44012">
                  <a:moveTo>
                    <a:pt x="44012" y="0"/>
                  </a:moveTo>
                  <a:cubicBezTo>
                    <a:pt x="36677" y="438"/>
                    <a:pt x="7335" y="2190"/>
                    <a:pt x="0" y="2628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stealth"/>
            </a:ln>
          </p:spPr>
        </p:sp>
      </p:grpSp>
      <p:grpSp>
        <p:nvGrpSpPr>
          <p:cNvPr id="350" name="Google Shape;350;p55"/>
          <p:cNvGrpSpPr/>
          <p:nvPr/>
        </p:nvGrpSpPr>
        <p:grpSpPr>
          <a:xfrm>
            <a:off x="4077400" y="3161650"/>
            <a:ext cx="4051000" cy="346200"/>
            <a:chOff x="4253450" y="2907475"/>
            <a:chExt cx="4051000" cy="346200"/>
          </a:xfrm>
        </p:grpSpPr>
        <p:sp>
          <p:nvSpPr>
            <p:cNvPr id="351" name="Google Shape;351;p55"/>
            <p:cNvSpPr txBox="1"/>
            <p:nvPr/>
          </p:nvSpPr>
          <p:spPr>
            <a:xfrm>
              <a:off x="5304450" y="2907475"/>
              <a:ext cx="3000000" cy="34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3571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50">
                  <a:solidFill>
                    <a:schemeClr val="dk1"/>
                  </a:solidFill>
                  <a:highlight>
                    <a:srgbClr val="F7F7F7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mean_squared_error(y_train, y_pred)</a:t>
              </a:r>
              <a:endParaRPr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352" name="Google Shape;352;p55"/>
            <p:cNvSpPr/>
            <p:nvPr/>
          </p:nvSpPr>
          <p:spPr>
            <a:xfrm>
              <a:off x="4253450" y="3090575"/>
              <a:ext cx="1100300" cy="65700"/>
            </a:xfrm>
            <a:custGeom>
              <a:rect b="b" l="l" r="r" t="t"/>
              <a:pathLst>
                <a:path extrusionOk="0" h="2628" w="44012">
                  <a:moveTo>
                    <a:pt x="44012" y="0"/>
                  </a:moveTo>
                  <a:cubicBezTo>
                    <a:pt x="36677" y="438"/>
                    <a:pt x="7335" y="2190"/>
                    <a:pt x="0" y="2628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stealth"/>
            </a:ln>
          </p:spPr>
        </p:sp>
      </p:grpSp>
      <p:pic>
        <p:nvPicPr>
          <p:cNvPr descr="2 Minute Timer Relaxing Music Lofi Fish Background&#10;Song- https://www.youtube.com/watch?v=Nh_oj5hsAbs&amp;t=41s&#10;&#10;&#10;TAGS&#10;2 minute&#10;2 minute countdown&#10;2 minute lo-fi hiphop timer&#10;2 minute timer&#10;countdown&#10;lo-fi music&#10;lofi study song&#10;study music&#10;study timer&#10;time&#10;timer&#10;working music&#10;2 minute timer with music&#10;2 minute clock&#10;lofi hiphop&#10;relaxing timers&#10;relaxing music&#10;relaxing lofi timer&#10;nature timer&#10;meditation&#10;meditation music&#10;relaxing sleep music&#10;school timer&#10;sleep timer&#10;chill timer&#10;chill music&#10;lofi timer&#10;lofi hiphop timer&#10;lofi hip hop" id="353" name="Google Shape;353;p55" title="2 Minute Timer Relaxing Music Lofi Fish Background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1775" y="4446025"/>
            <a:ext cx="1054750" cy="59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9"/>
          <p:cNvSpPr txBox="1"/>
          <p:nvPr>
            <p:ph type="title"/>
          </p:nvPr>
        </p:nvSpPr>
        <p:spPr>
          <a:xfrm>
            <a:off x="553825" y="1160475"/>
            <a:ext cx="3281700" cy="173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</a:rPr>
              <a:t>Tree-based</a:t>
            </a:r>
            <a:endParaRPr sz="2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segment feature space into simple </a:t>
            </a:r>
            <a:r>
              <a:rPr b="1" lang="en" sz="16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regions</a:t>
            </a:r>
            <a:r>
              <a:rPr lang="en" sz="16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and then make prediction based on which region a new record falls into</a:t>
            </a:r>
            <a:endParaRPr sz="16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4" name="Google Shape;124;p29"/>
          <p:cNvSpPr txBox="1"/>
          <p:nvPr>
            <p:ph type="title"/>
          </p:nvPr>
        </p:nvSpPr>
        <p:spPr>
          <a:xfrm>
            <a:off x="5273125" y="1276150"/>
            <a:ext cx="3345300" cy="103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Classification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goal is </a:t>
            </a:r>
            <a:r>
              <a:rPr b="1"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categorical</a:t>
            </a: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, discrete</a:t>
            </a:r>
            <a:endParaRPr sz="18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algs: decision trees, logistic regression</a:t>
            </a:r>
            <a:endParaRPr sz="14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5" name="Google Shape;125;p29"/>
          <p:cNvSpPr txBox="1"/>
          <p:nvPr>
            <p:ph type="title"/>
          </p:nvPr>
        </p:nvSpPr>
        <p:spPr>
          <a:xfrm>
            <a:off x="5285525" y="2436050"/>
            <a:ext cx="3409200" cy="94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Regression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goal is </a:t>
            </a:r>
            <a:r>
              <a:rPr b="1"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number</a:t>
            </a: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, continuous</a:t>
            </a:r>
            <a:endParaRPr sz="18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algs: </a:t>
            </a:r>
            <a:r>
              <a:rPr b="1" lang="en" sz="1400">
                <a:latin typeface="Proxima Nova"/>
                <a:ea typeface="Proxima Nova"/>
                <a:cs typeface="Proxima Nova"/>
                <a:sym typeface="Proxima Nova"/>
              </a:rPr>
              <a:t>linear</a:t>
            </a:r>
            <a:r>
              <a:rPr lang="en"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regression, CART</a:t>
            </a:r>
            <a:endParaRPr sz="14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6" name="Google Shape;126;p29"/>
          <p:cNvSpPr txBox="1"/>
          <p:nvPr>
            <p:ph type="title"/>
          </p:nvPr>
        </p:nvSpPr>
        <p:spPr>
          <a:xfrm>
            <a:off x="553825" y="426375"/>
            <a:ext cx="2808000" cy="73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Model Types</a:t>
            </a:r>
            <a:endParaRPr sz="18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7" name="Google Shape;127;p29"/>
          <p:cNvSpPr txBox="1"/>
          <p:nvPr>
            <p:ph type="title"/>
          </p:nvPr>
        </p:nvSpPr>
        <p:spPr>
          <a:xfrm>
            <a:off x="5273125" y="426375"/>
            <a:ext cx="2808000" cy="73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Algorithm Types</a:t>
            </a:r>
            <a:endParaRPr sz="18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8" name="Google Shape;128;p29"/>
          <p:cNvSpPr txBox="1"/>
          <p:nvPr>
            <p:ph type="title"/>
          </p:nvPr>
        </p:nvSpPr>
        <p:spPr>
          <a:xfrm>
            <a:off x="591925" y="3044475"/>
            <a:ext cx="3205500" cy="164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Linear-based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detect linear </a:t>
            </a:r>
            <a:r>
              <a:rPr b="1"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relationships</a:t>
            </a: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among features and then make prediction on a response variable with infinite possibilities</a:t>
            </a:r>
            <a:endParaRPr sz="18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9" name="Google Shape;129;p29"/>
          <p:cNvSpPr txBox="1"/>
          <p:nvPr/>
        </p:nvSpPr>
        <p:spPr>
          <a:xfrm>
            <a:off x="5283200" y="3714875"/>
            <a:ext cx="2899500" cy="10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Both tree and linear models have both classification and regression algorithms!</a:t>
            </a:r>
            <a:endParaRPr sz="16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" name="Google Shape;358;p56" title="Screenshot 2025-03-18 at 5.07.16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9600" y="152399"/>
            <a:ext cx="7241852" cy="2005574"/>
          </a:xfrm>
          <a:prstGeom prst="rect">
            <a:avLst/>
          </a:prstGeom>
          <a:noFill/>
          <a:ln cap="flat" cmpd="sng" w="28575">
            <a:solidFill>
              <a:srgbClr val="A9AA35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59" name="Google Shape;359;p56" title="Screenshot 2025-03-18 at 5.08.16 PM.png"/>
          <p:cNvPicPr preferRelativeResize="0"/>
          <p:nvPr/>
        </p:nvPicPr>
        <p:blipFill rotWithShape="1">
          <a:blip r:embed="rId4">
            <a:alphaModFix/>
          </a:blip>
          <a:srcRect b="0" l="0" r="13035" t="30598"/>
          <a:stretch/>
        </p:blipFill>
        <p:spPr>
          <a:xfrm>
            <a:off x="342800" y="2235525"/>
            <a:ext cx="7952024" cy="1864550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56"/>
          <p:cNvSpPr/>
          <p:nvPr/>
        </p:nvSpPr>
        <p:spPr>
          <a:xfrm>
            <a:off x="849600" y="3112600"/>
            <a:ext cx="966900" cy="241800"/>
          </a:xfrm>
          <a:prstGeom prst="rect">
            <a:avLst/>
          </a:prstGeom>
          <a:noFill/>
          <a:ln cap="flat" cmpd="sng" w="19050">
            <a:solidFill>
              <a:srgbClr val="A9AA3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p56"/>
          <p:cNvSpPr/>
          <p:nvPr/>
        </p:nvSpPr>
        <p:spPr>
          <a:xfrm>
            <a:off x="137777" y="2107901"/>
            <a:ext cx="977975" cy="1406650"/>
          </a:xfrm>
          <a:custGeom>
            <a:rect b="b" l="l" r="r" t="t"/>
            <a:pathLst>
              <a:path extrusionOk="0" h="56266" w="39119">
                <a:moveTo>
                  <a:pt x="26335" y="55545"/>
                </a:moveTo>
                <a:cubicBezTo>
                  <a:pt x="22408" y="54836"/>
                  <a:pt x="6407" y="59588"/>
                  <a:pt x="2771" y="51288"/>
                </a:cubicBezTo>
                <a:cubicBezTo>
                  <a:pt x="-864" y="42988"/>
                  <a:pt x="-1536" y="14283"/>
                  <a:pt x="4522" y="5743"/>
                </a:cubicBezTo>
                <a:cubicBezTo>
                  <a:pt x="10580" y="-2797"/>
                  <a:pt x="33353" y="999"/>
                  <a:pt x="39119" y="5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sp>
      <p:pic>
        <p:nvPicPr>
          <p:cNvPr descr="5 Minute Timer Relaxing Music Lofi Fish Background&#10;&#10;&#10;&#10;&#10;&#10;&#10;TAGS&#10;5 minute&#10;5 minute countdown&#10;5 minute lo-fi hiphop timer&#10;5 minute timer&#10;countdown&#10;lo-fi music&#10;lofi study song&#10;study music&#10;study timer&#10;time&#10;timer&#10;working music&#10;5 minute timer with music&#10;5 minute clock&#10;lofi hiphop&#10;relaxing timers&#10;relaxing music&#10;relaxing lofi timer&#10;nature timer&#10;meditation&#10;meditation music&#10;relaxing sleep music&#10;school timer&#10;sleep timer&#10;chill timer&#10;chill music&#10;lofi timer&#10;lofi hiphop timer&#10;lofi hip hop" id="362" name="Google Shape;362;p56" title="5 Minute Timer Relaxing Music Lofi Fish Background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4398" y="4309025"/>
            <a:ext cx="977975" cy="550106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p56"/>
          <p:cNvSpPr txBox="1"/>
          <p:nvPr/>
        </p:nvSpPr>
        <p:spPr>
          <a:xfrm>
            <a:off x="1505750" y="4260075"/>
            <a:ext cx="28116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when you’re done, throw an emoji of your favorite animal in chat</a:t>
            </a:r>
            <a:endParaRPr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" name="Google Shape;368;p57" title="Screenshot 2025-03-18 at 5.23.35 PM.png"/>
          <p:cNvPicPr preferRelativeResize="0"/>
          <p:nvPr/>
        </p:nvPicPr>
        <p:blipFill rotWithShape="1">
          <a:blip r:embed="rId3">
            <a:alphaModFix/>
          </a:blip>
          <a:srcRect b="0" l="24115" r="0" t="3138"/>
          <a:stretch/>
        </p:blipFill>
        <p:spPr>
          <a:xfrm>
            <a:off x="247900" y="351975"/>
            <a:ext cx="8374773" cy="4159650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p57"/>
          <p:cNvSpPr txBox="1"/>
          <p:nvPr/>
        </p:nvSpPr>
        <p:spPr>
          <a:xfrm>
            <a:off x="6527625" y="1037875"/>
            <a:ext cx="18894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9334E6"/>
                </a:solidFill>
              </a:rPr>
              <a:t>~iteration 140</a:t>
            </a:r>
            <a:endParaRPr b="1" sz="1600">
              <a:solidFill>
                <a:srgbClr val="9334E6"/>
              </a:solidFill>
            </a:endParaRPr>
          </a:p>
        </p:txBody>
      </p:sp>
      <p:sp>
        <p:nvSpPr>
          <p:cNvPr id="370" name="Google Shape;370;p57"/>
          <p:cNvSpPr txBox="1"/>
          <p:nvPr/>
        </p:nvSpPr>
        <p:spPr>
          <a:xfrm>
            <a:off x="4063675" y="1334950"/>
            <a:ext cx="28461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9334E6"/>
                </a:solidFill>
              </a:rPr>
              <a:t>becomes (0,0), found minima</a:t>
            </a:r>
            <a:endParaRPr b="1" sz="1600">
              <a:solidFill>
                <a:srgbClr val="9334E6"/>
              </a:solidFill>
            </a:endParaRPr>
          </a:p>
        </p:txBody>
      </p:sp>
      <p:sp>
        <p:nvSpPr>
          <p:cNvPr id="371" name="Google Shape;371;p57"/>
          <p:cNvSpPr txBox="1"/>
          <p:nvPr/>
        </p:nvSpPr>
        <p:spPr>
          <a:xfrm>
            <a:off x="6553575" y="1539025"/>
            <a:ext cx="20691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9334E6"/>
                </a:solidFill>
              </a:rPr>
              <a:t>B0: 1.97  B1: 0.78		</a:t>
            </a:r>
            <a:endParaRPr b="1" sz="1300">
              <a:solidFill>
                <a:srgbClr val="9334E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9334E6"/>
                </a:solidFill>
              </a:rPr>
              <a:t>y_hat = 0.78x + 1.97 </a:t>
            </a:r>
            <a:endParaRPr b="1" sz="1600">
              <a:solidFill>
                <a:srgbClr val="9334E6"/>
              </a:solidFill>
            </a:endParaRPr>
          </a:p>
        </p:txBody>
      </p:sp>
      <p:grpSp>
        <p:nvGrpSpPr>
          <p:cNvPr id="372" name="Google Shape;372;p57"/>
          <p:cNvGrpSpPr/>
          <p:nvPr/>
        </p:nvGrpSpPr>
        <p:grpSpPr>
          <a:xfrm>
            <a:off x="704900" y="2164070"/>
            <a:ext cx="7940720" cy="2385875"/>
            <a:chOff x="704900" y="2164070"/>
            <a:chExt cx="7940720" cy="2385875"/>
          </a:xfrm>
        </p:grpSpPr>
        <p:sp>
          <p:nvSpPr>
            <p:cNvPr id="373" name="Google Shape;373;p57"/>
            <p:cNvSpPr/>
            <p:nvPr/>
          </p:nvSpPr>
          <p:spPr>
            <a:xfrm>
              <a:off x="704900" y="3619000"/>
              <a:ext cx="1889400" cy="313800"/>
            </a:xfrm>
            <a:prstGeom prst="rect">
              <a:avLst/>
            </a:prstGeom>
            <a:noFill/>
            <a:ln cap="flat" cmpd="sng" w="19050">
              <a:solidFill>
                <a:srgbClr val="9334E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374" name="Google Shape;374;p5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485645" y="2164070"/>
              <a:ext cx="3159975" cy="238587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5 Minute Timer Relaxing Music Lofi Fish Background&#10;&#10;&#10;&#10;&#10;&#10;&#10;TAGS&#10;5 minute&#10;5 minute countdown&#10;5 minute lo-fi hiphop timer&#10;5 minute timer&#10;countdown&#10;lo-fi music&#10;lofi study song&#10;study music&#10;study timer&#10;time&#10;timer&#10;working music&#10;5 minute timer with music&#10;5 minute clock&#10;lofi hiphop&#10;relaxing timers&#10;relaxing music&#10;relaxing lofi timer&#10;nature timer&#10;meditation&#10;meditation music&#10;relaxing sleep music&#10;school timer&#10;sleep timer&#10;chill timer&#10;chill music&#10;lofi timer&#10;lofi hiphop timer&#10;lofi hip hop" id="375" name="Google Shape;375;p57" title="5 Minute Timer Relaxing Music Lofi Fish Background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1773" y="4405500"/>
            <a:ext cx="977975" cy="550106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57"/>
          <p:cNvSpPr txBox="1"/>
          <p:nvPr/>
        </p:nvSpPr>
        <p:spPr>
          <a:xfrm>
            <a:off x="1282400" y="4405500"/>
            <a:ext cx="28461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when you’re done, throw an emoji of your favorite color in chat</a:t>
            </a:r>
            <a:endParaRPr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1" name="Google Shape;381;p58" title="Screenshot 2025-03-18 at 5.26.25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762000"/>
            <a:ext cx="8839203" cy="2963432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p58"/>
          <p:cNvSpPr txBox="1"/>
          <p:nvPr/>
        </p:nvSpPr>
        <p:spPr>
          <a:xfrm>
            <a:off x="4648200" y="2515575"/>
            <a:ext cx="4110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9334E6"/>
                </a:solidFill>
              </a:rPr>
              <a:t>If &gt;0.10 MSE increases drastically (not good)</a:t>
            </a:r>
            <a:endParaRPr b="1" sz="1600">
              <a:solidFill>
                <a:srgbClr val="9334E6"/>
              </a:solidFill>
            </a:endParaRPr>
          </a:p>
        </p:txBody>
      </p:sp>
      <p:sp>
        <p:nvSpPr>
          <p:cNvPr id="383" name="Google Shape;383;p58"/>
          <p:cNvSpPr txBox="1"/>
          <p:nvPr/>
        </p:nvSpPr>
        <p:spPr>
          <a:xfrm>
            <a:off x="4648200" y="2900475"/>
            <a:ext cx="35916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9334E6"/>
                </a:solidFill>
              </a:rPr>
              <a:t>If &lt;0.05 MSE decreases (good) but slowly</a:t>
            </a:r>
            <a:endParaRPr b="1" sz="1600">
              <a:solidFill>
                <a:srgbClr val="9334E6"/>
              </a:solidFill>
            </a:endParaRPr>
          </a:p>
        </p:txBody>
      </p:sp>
      <p:sp>
        <p:nvSpPr>
          <p:cNvPr id="384" name="Google Shape;384;p58"/>
          <p:cNvSpPr txBox="1"/>
          <p:nvPr/>
        </p:nvSpPr>
        <p:spPr>
          <a:xfrm>
            <a:off x="4704125" y="3631600"/>
            <a:ext cx="35916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9334E6"/>
                </a:solidFill>
              </a:rPr>
              <a:t>around 0.08, last iteration has MSE of 0.365</a:t>
            </a:r>
            <a:endParaRPr b="1" sz="1600">
              <a:solidFill>
                <a:srgbClr val="9334E6"/>
              </a:solidFill>
            </a:endParaRPr>
          </a:p>
        </p:txBody>
      </p:sp>
      <p:pic>
        <p:nvPicPr>
          <p:cNvPr descr="5 Minute Timer Relaxing Music Lofi Fish Background&#10;&#10;&#10;&#10;&#10;&#10;&#10;TAGS&#10;5 minute&#10;5 minute countdown&#10;5 minute lo-fi hiphop timer&#10;5 minute timer&#10;countdown&#10;lo-fi music&#10;lofi study song&#10;study music&#10;study timer&#10;time&#10;timer&#10;working music&#10;5 minute timer with music&#10;5 minute clock&#10;lofi hiphop&#10;relaxing timers&#10;relaxing music&#10;relaxing lofi timer&#10;nature timer&#10;meditation&#10;meditation music&#10;relaxing sleep music&#10;school timer&#10;sleep timer&#10;chill timer&#10;chill music&#10;lofi timer&#10;lofi hiphop timer&#10;lofi hip hop" id="385" name="Google Shape;385;p58" title="5 Minute Timer Relaxing Music Lofi Fish Background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4398" y="4309025"/>
            <a:ext cx="977975" cy="550106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p58"/>
          <p:cNvSpPr txBox="1"/>
          <p:nvPr/>
        </p:nvSpPr>
        <p:spPr>
          <a:xfrm>
            <a:off x="1505750" y="4260075"/>
            <a:ext cx="28116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when you’re done, throw your favorite emoji in chat</a:t>
            </a:r>
            <a:endParaRPr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🎼 | Listen on Spotify, Apple music and more&#10;→  https://fanlink.to/ChillSynthwave&#10;&#10;🎶 Subscribe to this channel for more synthwave music&#10;→ https://bit.ly/synthwave-channel&#10;&#10;🌎 | Lofi Girl on all social media&#10;→  https://fanlink.to/lofigirl-social&#10;&#10;👕 | Lofi Girl merch&#10;→  https://bit.ly/Iofigirl-shop&#10;&#10;🎭 | Create your lofi avatar now&#10;→  https://lofigirl.com/generator/&#10;&#10;💬 | Join the Lofi Girl community&#10;→   https://bit.ly/lofigirl-discord&#10;→   https://bit.ly/lofigirl-reddit&#10;&#10;🎨 | Art by Lofi Studio (full list of artists here)&#10;→  https://www.instagram.com/p/CrlCU3msh49/&#10;&#10;📝 | Submit your music / art&#10;→  https://bit.ly/lofi-submission" id="391" name="Google Shape;391;p59" title="synthwave radio 🌌 - beats to chill/game to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5850" y="4657597"/>
            <a:ext cx="561450" cy="315811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p59"/>
          <p:cNvSpPr/>
          <p:nvPr/>
        </p:nvSpPr>
        <p:spPr>
          <a:xfrm>
            <a:off x="2293625" y="967750"/>
            <a:ext cx="4953000" cy="2689800"/>
          </a:xfrm>
          <a:prstGeom prst="roundRect">
            <a:avLst>
              <a:gd fmla="val 16667" name="adj"/>
            </a:avLst>
          </a:prstGeom>
          <a:solidFill>
            <a:srgbClr val="BE86B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rPr>
              <a:t>Work Time</a:t>
            </a:r>
            <a:endParaRPr sz="2800">
              <a:solidFill>
                <a:schemeClr val="dk1"/>
              </a:solidFill>
              <a:latin typeface="Staatliches"/>
              <a:ea typeface="Staatliches"/>
              <a:cs typeface="Staatliches"/>
              <a:sym typeface="Staatliche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7F1E15"/>
                </a:solidFill>
              </a:rPr>
              <a:t>HW6 </a:t>
            </a:r>
            <a:endParaRPr b="1" sz="2800">
              <a:solidFill>
                <a:srgbClr val="7F1E15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For question 1, you’ll need to do the entire calculations (see slides 31-33), but you can check your answers with the function from our workbook today.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u="sng">
                <a:solidFill>
                  <a:schemeClr val="hlink"/>
                </a:solidFill>
                <a:hlinkClick r:id="rId6"/>
              </a:rPr>
              <a:t>View on our website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🎼 | Listen on Spotify, Apple music and more&#10;→  https://fanlink.to/ChillSynthwave&#10;&#10;🎶 Subscribe to this channel for more synthwave music&#10;→ https://bit.ly/synthwave-channel&#10;&#10;🌎 | Lofi Girl on all social media&#10;→  https://fanlink.to/lofigirl-social&#10;&#10;👕 | Lofi Girl merch&#10;→  https://bit.ly/Iofigirl-shop&#10;&#10;🎭 | Create your lofi avatar now&#10;→  https://lofigirl.com/generator/&#10;&#10;💬 | Join the Lofi Girl community&#10;→   https://bit.ly/lofigirl-discord&#10;→   https://bit.ly/lofigirl-reddit&#10;&#10;🎨 | Art by Lofi Studio (full list of artists here)&#10;→  https://www.instagram.com/p/CrlCU3msh49/&#10;&#10;📝 | Submit your music / art&#10;→  https://bit.ly/lofi-submission" id="397" name="Google Shape;397;p60" title="synthwave radio 🌌 - beats to chill/game to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5850" y="4657597"/>
            <a:ext cx="561450" cy="315811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p60"/>
          <p:cNvSpPr/>
          <p:nvPr/>
        </p:nvSpPr>
        <p:spPr>
          <a:xfrm>
            <a:off x="2166300" y="1146750"/>
            <a:ext cx="4811400" cy="2850000"/>
          </a:xfrm>
          <a:prstGeom prst="roundRect">
            <a:avLst>
              <a:gd fmla="val 16667" name="adj"/>
            </a:avLst>
          </a:prstGeom>
          <a:solidFill>
            <a:srgbClr val="9D9F2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95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rPr>
              <a:t>Machine Learning</a:t>
            </a:r>
            <a:endParaRPr sz="4950">
              <a:solidFill>
                <a:schemeClr val="dk1"/>
              </a:solidFill>
              <a:latin typeface="Staatliches"/>
              <a:ea typeface="Staatliches"/>
              <a:cs typeface="Staatliches"/>
              <a:sym typeface="Staatliches"/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538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rPr>
              <a:t>With python</a:t>
            </a:r>
            <a:endParaRPr sz="2538">
              <a:solidFill>
                <a:schemeClr val="dk1"/>
              </a:solidFill>
              <a:latin typeface="Staatliches"/>
              <a:ea typeface="Staatliches"/>
              <a:cs typeface="Staatliches"/>
              <a:sym typeface="Staatliches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4000">
              <a:solidFill>
                <a:schemeClr val="dk1"/>
              </a:solidFill>
              <a:latin typeface="Staatliches"/>
              <a:ea typeface="Staatliches"/>
              <a:cs typeface="Staatliches"/>
              <a:sym typeface="Staatliches"/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22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rPr>
              <a:t>lin</a:t>
            </a:r>
            <a:r>
              <a:rPr b="1" lang="en" sz="3622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3</a:t>
            </a:r>
            <a:r>
              <a:rPr lang="en" sz="3622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rPr>
              <a:t>: linear </a:t>
            </a:r>
            <a:endParaRPr sz="3622">
              <a:solidFill>
                <a:schemeClr val="dk1"/>
              </a:solidFill>
              <a:latin typeface="Staatliches"/>
              <a:ea typeface="Staatliches"/>
              <a:cs typeface="Staatliches"/>
              <a:sym typeface="Staatliches"/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22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rPr>
              <a:t>algorithms</a:t>
            </a:r>
            <a:r>
              <a:rPr lang="en" sz="2422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rPr>
              <a:t> </a:t>
            </a:r>
            <a:endParaRPr sz="2422">
              <a:solidFill>
                <a:schemeClr val="dk1"/>
              </a:solidFill>
              <a:latin typeface="Staatliches"/>
              <a:ea typeface="Staatliches"/>
              <a:cs typeface="Staatliches"/>
              <a:sym typeface="Staatliches"/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simple + multiple linear model workflow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ridge and lasso regression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49AF8"/>
        </a:solidFill>
      </p:bgPr>
    </p:bg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61"/>
          <p:cNvSpPr txBox="1"/>
          <p:nvPr>
            <p:ph type="title"/>
          </p:nvPr>
        </p:nvSpPr>
        <p:spPr>
          <a:xfrm>
            <a:off x="603975" y="652500"/>
            <a:ext cx="2772900" cy="249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Here is an example of a full end-to-end linear regression model</a:t>
            </a:r>
            <a:r>
              <a:rPr lang="en" sz="1400"/>
              <a:t>: </a:t>
            </a:r>
            <a:r>
              <a:rPr lang="en" sz="1400" u="sng">
                <a:solidFill>
                  <a:schemeClr val="hlink"/>
                </a:solidFill>
                <a:hlinkClick r:id="rId3"/>
              </a:rPr>
              <a:t>linear regression from scratch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This is just for illustrative purposes, but is helpful in really understanding how to implement linear regression and gradient descent.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pic>
        <p:nvPicPr>
          <p:cNvPr id="404" name="Google Shape;404;p61" title="Screenshot 2025-03-18 at 5.36.01 P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98850" y="0"/>
            <a:ext cx="5445151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D9F24"/>
        </a:solidFill>
      </p:bgPr>
    </p:bg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6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650">
                <a:solidFill>
                  <a:srgbClr val="36174D"/>
                </a:solidFill>
                <a:latin typeface="Staatliches"/>
                <a:ea typeface="Staatliches"/>
                <a:cs typeface="Staatliches"/>
                <a:sym typeface="Staatliches"/>
              </a:rPr>
              <a:t>Colab workbook</a:t>
            </a:r>
            <a:endParaRPr b="1" sz="6650">
              <a:solidFill>
                <a:srgbClr val="36174D"/>
              </a:solidFill>
              <a:latin typeface="Staatliches"/>
              <a:ea typeface="Staatliches"/>
              <a:cs typeface="Staatliches"/>
              <a:sym typeface="Staatliche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Manrope"/>
                <a:ea typeface="Manrope"/>
                <a:cs typeface="Manrope"/>
                <a:sym typeface="Manrope"/>
              </a:rPr>
              <a:t>Link: </a:t>
            </a:r>
            <a:r>
              <a:rPr lang="en" sz="1100" u="sng">
                <a:solidFill>
                  <a:schemeClr val="hlink"/>
                </a:solidFill>
                <a:latin typeface="Manrope"/>
                <a:ea typeface="Manrope"/>
                <a:cs typeface="Manrope"/>
                <a:sym typeface="Manrope"/>
                <a:hlinkClick r:id="rId3"/>
              </a:rPr>
              <a:t>click for access</a:t>
            </a:r>
            <a:endParaRPr sz="1100"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Manrope"/>
              <a:ea typeface="Manrope"/>
              <a:cs typeface="Manrope"/>
              <a:sym typeface="Manrope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63"/>
          <p:cNvSpPr txBox="1"/>
          <p:nvPr>
            <p:ph type="title"/>
          </p:nvPr>
        </p:nvSpPr>
        <p:spPr>
          <a:xfrm>
            <a:off x="311700" y="1054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Linear Regression Workflow</a:t>
            </a:r>
            <a:endParaRPr/>
          </a:p>
        </p:txBody>
      </p:sp>
      <p:sp>
        <p:nvSpPr>
          <p:cNvPr id="415" name="Google Shape;415;p63"/>
          <p:cNvSpPr txBox="1"/>
          <p:nvPr>
            <p:ph idx="1" type="body"/>
          </p:nvPr>
        </p:nvSpPr>
        <p:spPr>
          <a:xfrm>
            <a:off x="1347025" y="1737250"/>
            <a:ext cx="6182700" cy="182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scale data to standardize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plot data to see if relationships are linear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check correlations between variables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transform the data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train linear regression model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evaluate model</a:t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416" name="Google Shape;416;p63"/>
          <p:cNvSpPr/>
          <p:nvPr/>
        </p:nvSpPr>
        <p:spPr>
          <a:xfrm>
            <a:off x="1347025" y="2797975"/>
            <a:ext cx="4401900" cy="960900"/>
          </a:xfrm>
          <a:prstGeom prst="rect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17" name="Google Shape;417;p63"/>
          <p:cNvSpPr txBox="1"/>
          <p:nvPr/>
        </p:nvSpPr>
        <p:spPr>
          <a:xfrm>
            <a:off x="5809425" y="2954425"/>
            <a:ext cx="18030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repeat with various transformations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2" name="Google Shape;422;p64" title="Screenshot 2025-03-21 at 9.13.09 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198" cy="43346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7" name="Google Shape;427;p65" title="Screenshot 2025-03-21 at 9.13.45 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4170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0"/>
          <p:cNvSpPr txBox="1"/>
          <p:nvPr>
            <p:ph type="title"/>
          </p:nvPr>
        </p:nvSpPr>
        <p:spPr>
          <a:xfrm>
            <a:off x="921300" y="1089000"/>
            <a:ext cx="35229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know if you should do regression?</a:t>
            </a:r>
            <a:endParaRPr/>
          </a:p>
        </p:txBody>
      </p:sp>
      <p:sp>
        <p:nvSpPr>
          <p:cNvPr id="135" name="Google Shape;135;p30"/>
          <p:cNvSpPr txBox="1"/>
          <p:nvPr>
            <p:ph idx="1" type="body"/>
          </p:nvPr>
        </p:nvSpPr>
        <p:spPr>
          <a:xfrm>
            <a:off x="921300" y="1999200"/>
            <a:ext cx="3522900" cy="16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The dependent variable is continuous.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The relationship between independent and dependent variables is linear (passes assumptions)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You are interested in quantifying the relationship and making predictions.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30"/>
          <p:cNvSpPr txBox="1"/>
          <p:nvPr>
            <p:ph type="title"/>
          </p:nvPr>
        </p:nvSpPr>
        <p:spPr>
          <a:xfrm>
            <a:off x="4794675" y="1120675"/>
            <a:ext cx="35229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When would an alternative make more sense?</a:t>
            </a:r>
            <a:endParaRPr/>
          </a:p>
        </p:txBody>
      </p:sp>
      <p:sp>
        <p:nvSpPr>
          <p:cNvPr id="137" name="Google Shape;137;p30"/>
          <p:cNvSpPr txBox="1"/>
          <p:nvPr>
            <p:ph idx="1" type="body"/>
          </p:nvPr>
        </p:nvSpPr>
        <p:spPr>
          <a:xfrm>
            <a:off x="4794675" y="2030875"/>
            <a:ext cx="3522900" cy="17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dependent variable is categorical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The relationship is non-linear.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You have complex or high-dimensional data.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Features are </a:t>
            </a:r>
            <a:r>
              <a:rPr lang="en"/>
              <a:t>multicollinear (correlated)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2" name="Google Shape;432;p66" title="Screenshot 2025-03-21 at 9.14.18 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2703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7" name="Google Shape;437;p67" title="Screenshot 2025-03-21 at 9.14.51 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199" cy="42585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2" name="Google Shape;442;p68" title="Screenshot 2025-03-21 at 9.15.03 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1" cy="43144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7" name="Google Shape;447;p69" title="Screenshot 2025-03-21 at 9.15.19 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2710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2" name="Google Shape;452;p70" title="Screenshot 2025-03-21 at 9.15.37 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199" cy="4362739"/>
          </a:xfrm>
          <a:prstGeom prst="rect">
            <a:avLst/>
          </a:prstGeom>
          <a:noFill/>
          <a:ln>
            <a:noFill/>
          </a:ln>
        </p:spPr>
      </p:pic>
      <p:sp>
        <p:nvSpPr>
          <p:cNvPr id="453" name="Google Shape;453;p70"/>
          <p:cNvSpPr/>
          <p:nvPr/>
        </p:nvSpPr>
        <p:spPr>
          <a:xfrm>
            <a:off x="2460075" y="4225625"/>
            <a:ext cx="854100" cy="309600"/>
          </a:xfrm>
          <a:prstGeom prst="rect">
            <a:avLst/>
          </a:prstGeom>
          <a:noFill/>
          <a:ln cap="flat" cmpd="sng" w="19050">
            <a:solidFill>
              <a:srgbClr val="A9AA3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p70"/>
          <p:cNvSpPr txBox="1"/>
          <p:nvPr/>
        </p:nvSpPr>
        <p:spPr>
          <a:xfrm>
            <a:off x="873850" y="4619875"/>
            <a:ext cx="6767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Testing and training are close (good), and an R2 around 0.60 is an okay fit</a:t>
            </a:r>
            <a:endParaRPr sz="12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9" name="Google Shape;459;p71" title="Screenshot 2025-03-21 at 9.15.53 AM.png"/>
          <p:cNvPicPr preferRelativeResize="0"/>
          <p:nvPr/>
        </p:nvPicPr>
        <p:blipFill rotWithShape="1">
          <a:blip r:embed="rId3">
            <a:alphaModFix/>
          </a:blip>
          <a:srcRect b="21630" l="0" r="0" t="0"/>
          <a:stretch/>
        </p:blipFill>
        <p:spPr>
          <a:xfrm>
            <a:off x="152400" y="152400"/>
            <a:ext cx="8839201" cy="3341125"/>
          </a:xfrm>
          <a:prstGeom prst="rect">
            <a:avLst/>
          </a:prstGeom>
          <a:noFill/>
          <a:ln>
            <a:noFill/>
          </a:ln>
        </p:spPr>
      </p:pic>
      <p:sp>
        <p:nvSpPr>
          <p:cNvPr id="460" name="Google Shape;460;p71"/>
          <p:cNvSpPr/>
          <p:nvPr/>
        </p:nvSpPr>
        <p:spPr>
          <a:xfrm>
            <a:off x="2431900" y="3089925"/>
            <a:ext cx="854100" cy="309600"/>
          </a:xfrm>
          <a:prstGeom prst="rect">
            <a:avLst/>
          </a:prstGeom>
          <a:noFill/>
          <a:ln cap="flat" cmpd="sng" w="19050">
            <a:solidFill>
              <a:srgbClr val="A9AA3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1" name="Google Shape;461;p71"/>
          <p:cNvSpPr txBox="1"/>
          <p:nvPr/>
        </p:nvSpPr>
        <p:spPr>
          <a:xfrm>
            <a:off x="930150" y="3887775"/>
            <a:ext cx="6767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Not much has changed.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T</a:t>
            </a:r>
            <a:r>
              <a:rPr lang="en" sz="1200">
                <a:solidFill>
                  <a:schemeClr val="dk2"/>
                </a:solidFill>
              </a:rPr>
              <a:t>esting and training are close (good), and an R2 around 0.60 is an okay fit</a:t>
            </a:r>
            <a:endParaRPr sz="12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6" name="Google Shape;466;p72" title="Screenshot 2025-03-21 at 1.57.27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725" y="322837"/>
            <a:ext cx="9143998" cy="4126276"/>
          </a:xfrm>
          <a:prstGeom prst="rect">
            <a:avLst/>
          </a:prstGeom>
          <a:noFill/>
          <a:ln>
            <a:noFill/>
          </a:ln>
        </p:spPr>
      </p:pic>
      <p:sp>
        <p:nvSpPr>
          <p:cNvPr id="467" name="Google Shape;467;p72"/>
          <p:cNvSpPr/>
          <p:nvPr/>
        </p:nvSpPr>
        <p:spPr>
          <a:xfrm>
            <a:off x="2657150" y="3990975"/>
            <a:ext cx="854100" cy="309600"/>
          </a:xfrm>
          <a:prstGeom prst="rect">
            <a:avLst/>
          </a:prstGeom>
          <a:noFill/>
          <a:ln cap="flat" cmpd="sng" w="19050">
            <a:solidFill>
              <a:srgbClr val="A9AA3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p72"/>
          <p:cNvSpPr txBox="1"/>
          <p:nvPr/>
        </p:nvSpPr>
        <p:spPr>
          <a:xfrm>
            <a:off x="1188300" y="4343875"/>
            <a:ext cx="6767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T</a:t>
            </a:r>
            <a:r>
              <a:rPr lang="en" sz="1200">
                <a:solidFill>
                  <a:schemeClr val="dk2"/>
                </a:solidFill>
              </a:rPr>
              <a:t>esting and training are close (good), and R2 is increasing. 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Typically an R2 between 0.6 and 0.8 is considered a good fit (great would be &gt;0.8)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469" name="Google Shape;469;p72"/>
          <p:cNvSpPr txBox="1"/>
          <p:nvPr/>
        </p:nvSpPr>
        <p:spPr>
          <a:xfrm>
            <a:off x="4796850" y="253925"/>
            <a:ext cx="300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Staatliches"/>
                <a:ea typeface="Staatliches"/>
                <a:cs typeface="Staatliches"/>
                <a:sym typeface="Staatliches"/>
              </a:rPr>
              <a:t>How to do multiple linear regression</a:t>
            </a:r>
            <a:endParaRPr sz="1800">
              <a:latin typeface="Staatliches"/>
              <a:ea typeface="Staatliches"/>
              <a:cs typeface="Staatliches"/>
              <a:sym typeface="Staatliches"/>
            </a:endParaRPr>
          </a:p>
        </p:txBody>
      </p:sp>
      <p:sp>
        <p:nvSpPr>
          <p:cNvPr id="470" name="Google Shape;470;p72"/>
          <p:cNvSpPr/>
          <p:nvPr/>
        </p:nvSpPr>
        <p:spPr>
          <a:xfrm>
            <a:off x="3652100" y="459510"/>
            <a:ext cx="1173250" cy="659350"/>
          </a:xfrm>
          <a:custGeom>
            <a:rect b="b" l="l" r="r" t="t"/>
            <a:pathLst>
              <a:path extrusionOk="0" h="26374" w="46930">
                <a:moveTo>
                  <a:pt x="46930" y="845"/>
                </a:moveTo>
                <a:cubicBezTo>
                  <a:pt x="40798" y="1095"/>
                  <a:pt x="17959" y="-1908"/>
                  <a:pt x="10137" y="2347"/>
                </a:cubicBezTo>
                <a:cubicBezTo>
                  <a:pt x="2315" y="6602"/>
                  <a:pt x="1690" y="22370"/>
                  <a:pt x="0" y="26375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5" name="Google Shape;475;p73" title="Screenshot 2025-03-21 at 1.59.22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800" y="152400"/>
            <a:ext cx="7854776" cy="4736249"/>
          </a:xfrm>
          <a:prstGeom prst="rect">
            <a:avLst/>
          </a:prstGeom>
          <a:noFill/>
          <a:ln>
            <a:noFill/>
          </a:ln>
        </p:spPr>
      </p:pic>
      <p:sp>
        <p:nvSpPr>
          <p:cNvPr id="476" name="Google Shape;476;p73"/>
          <p:cNvSpPr/>
          <p:nvPr/>
        </p:nvSpPr>
        <p:spPr>
          <a:xfrm>
            <a:off x="1024000" y="2845875"/>
            <a:ext cx="4167300" cy="478800"/>
          </a:xfrm>
          <a:prstGeom prst="rect">
            <a:avLst/>
          </a:prstGeom>
          <a:noFill/>
          <a:ln cap="flat" cmpd="sng" w="19050">
            <a:solidFill>
              <a:srgbClr val="A9AA3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" name="Google Shape;477;p73"/>
          <p:cNvSpPr/>
          <p:nvPr/>
        </p:nvSpPr>
        <p:spPr>
          <a:xfrm>
            <a:off x="1024000" y="4205550"/>
            <a:ext cx="1633200" cy="761700"/>
          </a:xfrm>
          <a:prstGeom prst="rect">
            <a:avLst/>
          </a:prstGeom>
          <a:noFill/>
          <a:ln cap="flat" cmpd="sng" w="19050">
            <a:solidFill>
              <a:srgbClr val="A9AA3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p73"/>
          <p:cNvSpPr txBox="1"/>
          <p:nvPr/>
        </p:nvSpPr>
        <p:spPr>
          <a:xfrm>
            <a:off x="5622175" y="2845875"/>
            <a:ext cx="2178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as alpha increases, more Bi coefficients go towards 0.</a:t>
            </a:r>
            <a:endParaRPr/>
          </a:p>
        </p:txBody>
      </p:sp>
      <p:sp>
        <p:nvSpPr>
          <p:cNvPr id="479" name="Google Shape;479;p73"/>
          <p:cNvSpPr txBox="1"/>
          <p:nvPr/>
        </p:nvSpPr>
        <p:spPr>
          <a:xfrm>
            <a:off x="3059675" y="4239375"/>
            <a:ext cx="57159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This causes R2 to drop dramatically. Not the right model for our data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However, if you need help selecting features, this would be a great option</a:t>
            </a:r>
            <a:endParaRPr sz="12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4" name="Google Shape;484;p74" title="Screenshot 2025-03-21 at 2.00.35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3060" y="76200"/>
            <a:ext cx="5979842" cy="4991100"/>
          </a:xfrm>
          <a:prstGeom prst="rect">
            <a:avLst/>
          </a:prstGeom>
          <a:noFill/>
          <a:ln>
            <a:noFill/>
          </a:ln>
        </p:spPr>
      </p:pic>
      <p:sp>
        <p:nvSpPr>
          <p:cNvPr id="485" name="Google Shape;485;p74"/>
          <p:cNvSpPr/>
          <p:nvPr/>
        </p:nvSpPr>
        <p:spPr>
          <a:xfrm>
            <a:off x="1135575" y="2657550"/>
            <a:ext cx="4167300" cy="629400"/>
          </a:xfrm>
          <a:prstGeom prst="rect">
            <a:avLst/>
          </a:prstGeom>
          <a:noFill/>
          <a:ln cap="flat" cmpd="sng" w="19050">
            <a:solidFill>
              <a:srgbClr val="A9AA3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74"/>
          <p:cNvSpPr/>
          <p:nvPr/>
        </p:nvSpPr>
        <p:spPr>
          <a:xfrm>
            <a:off x="1069825" y="4165975"/>
            <a:ext cx="1633200" cy="901200"/>
          </a:xfrm>
          <a:prstGeom prst="rect">
            <a:avLst/>
          </a:prstGeom>
          <a:noFill/>
          <a:ln cap="flat" cmpd="sng" w="19050">
            <a:solidFill>
              <a:srgbClr val="A9AA3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7" name="Google Shape;487;p74"/>
          <p:cNvSpPr txBox="1"/>
          <p:nvPr/>
        </p:nvSpPr>
        <p:spPr>
          <a:xfrm>
            <a:off x="6653525" y="1156325"/>
            <a:ext cx="21786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as alpha increases, reduce the influence of terms to prevent overfitting (i.e. reduces the number of features)</a:t>
            </a:r>
            <a:endParaRPr sz="12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2" name="Google Shape;492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1206" y="152400"/>
            <a:ext cx="6630243" cy="241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3" name="Google Shape;493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31600" y="2571750"/>
            <a:ext cx="2859845" cy="2266950"/>
          </a:xfrm>
          <a:prstGeom prst="rect">
            <a:avLst/>
          </a:prstGeom>
          <a:noFill/>
          <a:ln>
            <a:noFill/>
          </a:ln>
        </p:spPr>
      </p:pic>
      <p:sp>
        <p:nvSpPr>
          <p:cNvPr id="494" name="Google Shape;494;p75"/>
          <p:cNvSpPr txBox="1"/>
          <p:nvPr/>
        </p:nvSpPr>
        <p:spPr>
          <a:xfrm>
            <a:off x="1059975" y="2723750"/>
            <a:ext cx="3453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We can take a </a:t>
            </a:r>
            <a:r>
              <a:rPr lang="en" sz="1200">
                <a:solidFill>
                  <a:schemeClr val="dk2"/>
                </a:solidFill>
              </a:rPr>
              <a:t>peek</a:t>
            </a:r>
            <a:r>
              <a:rPr lang="en" sz="1200">
                <a:solidFill>
                  <a:schemeClr val="dk2"/>
                </a:solidFill>
              </a:rPr>
              <a:t> at some plots to let us know (along with the correlation and pair plots) whether linear regression is the right fit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495" name="Google Shape;495;p75"/>
          <p:cNvSpPr txBox="1"/>
          <p:nvPr/>
        </p:nvSpPr>
        <p:spPr>
          <a:xfrm>
            <a:off x="2132825" y="1494600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want residuals around zero (close)</a:t>
            </a:r>
            <a:endParaRPr/>
          </a:p>
        </p:txBody>
      </p:sp>
      <p:sp>
        <p:nvSpPr>
          <p:cNvPr id="496" name="Google Shape;496;p75"/>
          <p:cNvSpPr txBox="1"/>
          <p:nvPr/>
        </p:nvSpPr>
        <p:spPr>
          <a:xfrm>
            <a:off x="1662275" y="3904550"/>
            <a:ext cx="33789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Want this to be close to red line. Notice the tails. We added a polynomial term, so this makes some sense.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1"/>
          <p:cNvSpPr txBox="1"/>
          <p:nvPr/>
        </p:nvSpPr>
        <p:spPr>
          <a:xfrm>
            <a:off x="4722050" y="1330100"/>
            <a:ext cx="3960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We will see how to get an exact form of this line in a bit, but for now let’s guesstimate it.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43" name="Google Shape;143;p31"/>
          <p:cNvSpPr txBox="1"/>
          <p:nvPr/>
        </p:nvSpPr>
        <p:spPr>
          <a:xfrm>
            <a:off x="5103050" y="194295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1.	if x = 0, then y is around </a:t>
            </a:r>
            <a:r>
              <a:rPr b="1" lang="en">
                <a:solidFill>
                  <a:srgbClr val="9334E6"/>
                </a:solidFill>
              </a:rPr>
              <a:t>0</a:t>
            </a:r>
            <a:endParaRPr b="1">
              <a:solidFill>
                <a:srgbClr val="9334E6"/>
              </a:solidFill>
            </a:endParaRPr>
          </a:p>
        </p:txBody>
      </p:sp>
      <p:sp>
        <p:nvSpPr>
          <p:cNvPr id="144" name="Google Shape;144;p31"/>
          <p:cNvSpPr txBox="1"/>
          <p:nvPr/>
        </p:nvSpPr>
        <p:spPr>
          <a:xfrm>
            <a:off x="5103050" y="2476350"/>
            <a:ext cx="3456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2.	goes from ~(0,0) to ~(3,5)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which is a change up 5, right 3 → </a:t>
            </a:r>
            <a:r>
              <a:rPr b="1" lang="en">
                <a:solidFill>
                  <a:srgbClr val="1B91CA"/>
                </a:solidFill>
              </a:rPr>
              <a:t>5/3</a:t>
            </a:r>
            <a:r>
              <a:rPr lang="en">
                <a:solidFill>
                  <a:schemeClr val="dk1"/>
                </a:solidFill>
              </a:rPr>
              <a:t>  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45" name="Google Shape;145;p31"/>
          <p:cNvSpPr txBox="1"/>
          <p:nvPr/>
        </p:nvSpPr>
        <p:spPr>
          <a:xfrm>
            <a:off x="5103050" y="339075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3</a:t>
            </a:r>
            <a:r>
              <a:rPr lang="en">
                <a:solidFill>
                  <a:schemeClr val="dk1"/>
                </a:solidFill>
              </a:rPr>
              <a:t>.	y = </a:t>
            </a:r>
            <a:r>
              <a:rPr b="1" lang="en">
                <a:solidFill>
                  <a:srgbClr val="1B91CA"/>
                </a:solidFill>
              </a:rPr>
              <a:t>m</a:t>
            </a:r>
            <a:r>
              <a:rPr lang="en">
                <a:solidFill>
                  <a:schemeClr val="dk1"/>
                </a:solidFill>
              </a:rPr>
              <a:t>x + </a:t>
            </a:r>
            <a:r>
              <a:rPr b="1" lang="en">
                <a:solidFill>
                  <a:srgbClr val="9334E6"/>
                </a:solidFill>
              </a:rPr>
              <a:t>b</a:t>
            </a:r>
            <a:r>
              <a:rPr lang="en">
                <a:solidFill>
                  <a:schemeClr val="dk1"/>
                </a:solidFill>
              </a:rPr>
              <a:t> → </a:t>
            </a:r>
            <a:r>
              <a:rPr lang="en">
                <a:solidFill>
                  <a:schemeClr val="dk1"/>
                </a:solidFill>
              </a:rPr>
              <a:t>y = </a:t>
            </a:r>
            <a:r>
              <a:rPr b="1" lang="en">
                <a:solidFill>
                  <a:srgbClr val="1B91CA"/>
                </a:solidFill>
              </a:rPr>
              <a:t>5/3 </a:t>
            </a:r>
            <a:r>
              <a:rPr lang="en">
                <a:solidFill>
                  <a:schemeClr val="dk1"/>
                </a:solidFill>
              </a:rPr>
              <a:t>x </a:t>
            </a:r>
            <a:r>
              <a:rPr lang="en">
                <a:solidFill>
                  <a:srgbClr val="9334E6"/>
                </a:solidFill>
              </a:rPr>
              <a:t>- </a:t>
            </a:r>
            <a:r>
              <a:rPr b="1" lang="en">
                <a:solidFill>
                  <a:srgbClr val="9334E6"/>
                </a:solidFill>
              </a:rPr>
              <a:t>0</a:t>
            </a:r>
            <a:endParaRPr>
              <a:solidFill>
                <a:srgbClr val="9334E6"/>
              </a:solidFill>
            </a:endParaRPr>
          </a:p>
        </p:txBody>
      </p:sp>
      <p:sp>
        <p:nvSpPr>
          <p:cNvPr id="146" name="Google Shape;146;p31"/>
          <p:cNvSpPr txBox="1"/>
          <p:nvPr/>
        </p:nvSpPr>
        <p:spPr>
          <a:xfrm>
            <a:off x="4704175" y="521225"/>
            <a:ext cx="4021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The equation of this line is y = </a:t>
            </a:r>
            <a:r>
              <a:rPr b="1" lang="en">
                <a:solidFill>
                  <a:srgbClr val="1B91CA"/>
                </a:solidFill>
              </a:rPr>
              <a:t>m</a:t>
            </a:r>
            <a:r>
              <a:rPr lang="en">
                <a:solidFill>
                  <a:schemeClr val="dk1"/>
                </a:solidFill>
              </a:rPr>
              <a:t>x + </a:t>
            </a:r>
            <a:r>
              <a:rPr b="1" lang="en">
                <a:solidFill>
                  <a:srgbClr val="9334E6"/>
                </a:solidFill>
              </a:rPr>
              <a:t>b</a:t>
            </a:r>
            <a:r>
              <a:rPr lang="en">
                <a:solidFill>
                  <a:schemeClr val="dk1"/>
                </a:solidFill>
              </a:rPr>
              <a:t>, and we would like to find the best choices for </a:t>
            </a:r>
            <a:r>
              <a:rPr b="1" lang="en">
                <a:solidFill>
                  <a:srgbClr val="1B91CA"/>
                </a:solidFill>
              </a:rPr>
              <a:t>m</a:t>
            </a:r>
            <a:r>
              <a:rPr lang="en">
                <a:solidFill>
                  <a:schemeClr val="dk1"/>
                </a:solidFill>
              </a:rPr>
              <a:t> and </a:t>
            </a:r>
            <a:r>
              <a:rPr b="1" lang="en">
                <a:solidFill>
                  <a:srgbClr val="9334E6"/>
                </a:solidFill>
              </a:rPr>
              <a:t>b</a:t>
            </a:r>
            <a:endParaRPr b="1">
              <a:solidFill>
                <a:srgbClr val="9334E6"/>
              </a:solidFill>
            </a:endParaRPr>
          </a:p>
        </p:txBody>
      </p:sp>
      <p:sp>
        <p:nvSpPr>
          <p:cNvPr id="147" name="Google Shape;147;p31"/>
          <p:cNvSpPr txBox="1"/>
          <p:nvPr/>
        </p:nvSpPr>
        <p:spPr>
          <a:xfrm>
            <a:off x="2289675" y="861225"/>
            <a:ext cx="968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A9AA35"/>
                </a:solidFill>
              </a:rPr>
              <a:t>y = 5/3</a:t>
            </a:r>
            <a:r>
              <a:rPr b="1" lang="en">
                <a:solidFill>
                  <a:srgbClr val="A9AA35"/>
                </a:solidFill>
              </a:rPr>
              <a:t> </a:t>
            </a:r>
            <a:r>
              <a:rPr b="1" lang="en">
                <a:solidFill>
                  <a:srgbClr val="A9AA35"/>
                </a:solidFill>
              </a:rPr>
              <a:t>x</a:t>
            </a:r>
            <a:endParaRPr b="1">
              <a:solidFill>
                <a:srgbClr val="A9AA35"/>
              </a:solidFill>
            </a:endParaRPr>
          </a:p>
        </p:txBody>
      </p:sp>
      <p:sp>
        <p:nvSpPr>
          <p:cNvPr id="148" name="Google Shape;148;p31"/>
          <p:cNvSpPr txBox="1"/>
          <p:nvPr/>
        </p:nvSpPr>
        <p:spPr>
          <a:xfrm>
            <a:off x="732975" y="4149500"/>
            <a:ext cx="7797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If we want to predict a y-value given an x-value, we have a way to get that </a:t>
            </a:r>
            <a:r>
              <a:rPr lang="en">
                <a:solidFill>
                  <a:schemeClr val="dk1"/>
                </a:solidFill>
              </a:rPr>
              <a:t>information</a:t>
            </a:r>
            <a:r>
              <a:rPr lang="en">
                <a:solidFill>
                  <a:schemeClr val="dk1"/>
                </a:solidFill>
              </a:rPr>
              <a:t>!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If we have a point with an x-value of </a:t>
            </a:r>
            <a:r>
              <a:rPr b="1" lang="en">
                <a:solidFill>
                  <a:srgbClr val="A9AA35"/>
                </a:solidFill>
              </a:rPr>
              <a:t>-1</a:t>
            </a:r>
            <a:r>
              <a:rPr lang="en">
                <a:solidFill>
                  <a:schemeClr val="dk1"/>
                </a:solidFill>
              </a:rPr>
              <a:t>, we would expect y to be 5/3 *-1  → -5/3 or ~</a:t>
            </a:r>
            <a:r>
              <a:rPr b="1" lang="en">
                <a:solidFill>
                  <a:srgbClr val="A9AA35"/>
                </a:solidFill>
              </a:rPr>
              <a:t>-1.7</a:t>
            </a:r>
            <a:endParaRPr b="1">
              <a:solidFill>
                <a:srgbClr val="A9AA35"/>
              </a:solidFill>
            </a:endParaRPr>
          </a:p>
        </p:txBody>
      </p:sp>
      <p:sp>
        <p:nvSpPr>
          <p:cNvPr id="149" name="Google Shape;149;p31"/>
          <p:cNvSpPr txBox="1"/>
          <p:nvPr>
            <p:ph idx="1" type="body"/>
          </p:nvPr>
        </p:nvSpPr>
        <p:spPr>
          <a:xfrm>
            <a:off x="723850" y="496900"/>
            <a:ext cx="3693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latin typeface="Alfa Slab One"/>
                <a:ea typeface="Alfa Slab One"/>
                <a:cs typeface="Alfa Slab One"/>
                <a:sym typeface="Alfa Slab One"/>
              </a:rPr>
              <a:t>Big Idea</a:t>
            </a:r>
            <a:r>
              <a:rPr lang="en"/>
              <a:t>: find the line that best fits the data</a:t>
            </a:r>
            <a:endParaRPr/>
          </a:p>
        </p:txBody>
      </p:sp>
      <p:pic>
        <p:nvPicPr>
          <p:cNvPr id="150" name="Google Shape;15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8125" y="1251020"/>
            <a:ext cx="3693600" cy="2793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7650" y="1261413"/>
            <a:ext cx="3772199" cy="2853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8675" y="1256859"/>
            <a:ext cx="3772199" cy="285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7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Confounding variables: </a:t>
            </a:r>
            <a:r>
              <a:rPr lang="en" sz="2000">
                <a:solidFill>
                  <a:schemeClr val="dk2"/>
                </a:solidFill>
              </a:rPr>
              <a:t>correlation vs causation </a:t>
            </a:r>
            <a:endParaRPr sz="2000">
              <a:solidFill>
                <a:schemeClr val="dk2"/>
              </a:solidFill>
            </a:endParaRPr>
          </a:p>
        </p:txBody>
      </p:sp>
      <p:sp>
        <p:nvSpPr>
          <p:cNvPr id="502" name="Google Shape;502;p76"/>
          <p:cNvSpPr txBox="1"/>
          <p:nvPr>
            <p:ph idx="1" type="body"/>
          </p:nvPr>
        </p:nvSpPr>
        <p:spPr>
          <a:xfrm>
            <a:off x="697950" y="1017725"/>
            <a:ext cx="7748100" cy="107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lfa Slab One"/>
                <a:ea typeface="Alfa Slab One"/>
                <a:cs typeface="Alfa Slab One"/>
                <a:sym typeface="Alfa Slab One"/>
              </a:rPr>
              <a:t>Big Idea</a:t>
            </a:r>
            <a:r>
              <a:rPr lang="en"/>
              <a:t>: find the line that best fits the data.. but what if there are underlying factors that compound certain relationships?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latin typeface="Alfa Slab One"/>
                <a:ea typeface="Alfa Slab One"/>
                <a:cs typeface="Alfa Slab One"/>
                <a:sym typeface="Alfa Slab One"/>
              </a:rPr>
              <a:t>Teacher performance example</a:t>
            </a:r>
            <a:r>
              <a:rPr lang="en"/>
              <a:t>: Are higher teacher salaries associated with better outcomes on the test at the state level? If so, should we adjust salaries to improve test performance? Let’s take a look!</a:t>
            </a:r>
            <a:endParaRPr/>
          </a:p>
        </p:txBody>
      </p:sp>
      <p:pic>
        <p:nvPicPr>
          <p:cNvPr id="503" name="Google Shape;503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7950" y="2248100"/>
            <a:ext cx="4751850" cy="2549400"/>
          </a:xfrm>
          <a:prstGeom prst="rect">
            <a:avLst/>
          </a:prstGeom>
          <a:noFill/>
          <a:ln>
            <a:noFill/>
          </a:ln>
        </p:spPr>
      </p:pic>
      <p:sp>
        <p:nvSpPr>
          <p:cNvPr id="504" name="Google Shape;504;p76"/>
          <p:cNvSpPr txBox="1"/>
          <p:nvPr/>
        </p:nvSpPr>
        <p:spPr>
          <a:xfrm>
            <a:off x="5658775" y="2313900"/>
            <a:ext cx="3000000" cy="7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Among </a:t>
            </a:r>
            <a:r>
              <a:rPr b="1" lang="en" sz="1200">
                <a:solidFill>
                  <a:srgbClr val="333333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all states</a:t>
            </a: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, salaries and SAT scores are </a:t>
            </a:r>
            <a:r>
              <a:rPr b="1" lang="en" sz="1200">
                <a:solidFill>
                  <a:schemeClr val="accent3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negatively</a:t>
            </a:r>
            <a:r>
              <a:rPr lang="en" sz="1200">
                <a:solidFill>
                  <a:schemeClr val="accent3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associated. Does this sound true?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7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420"/>
              <a:t>Confounding variables: </a:t>
            </a:r>
            <a:r>
              <a:rPr lang="en" sz="1700">
                <a:solidFill>
                  <a:schemeClr val="dk2"/>
                </a:solidFill>
              </a:rPr>
              <a:t>correlation vs causation </a:t>
            </a:r>
            <a:endParaRPr sz="1700">
              <a:solidFill>
                <a:schemeClr val="dk2"/>
              </a:solidFill>
            </a:endParaRPr>
          </a:p>
        </p:txBody>
      </p:sp>
      <p:sp>
        <p:nvSpPr>
          <p:cNvPr id="510" name="Google Shape;510;p77"/>
          <p:cNvSpPr txBox="1"/>
          <p:nvPr>
            <p:ph idx="1" type="body"/>
          </p:nvPr>
        </p:nvSpPr>
        <p:spPr>
          <a:xfrm>
            <a:off x="697950" y="1017725"/>
            <a:ext cx="7748100" cy="376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take a look at a model with only </a:t>
            </a:r>
            <a:r>
              <a:rPr lang="en" sz="1600">
                <a:highlight>
                  <a:schemeClr val="lt1"/>
                </a:highlight>
                <a:latin typeface="Alfa Slab One"/>
                <a:ea typeface="Alfa Slab One"/>
                <a:cs typeface="Alfa Slab One"/>
                <a:sym typeface="Alfa Slab One"/>
              </a:rPr>
              <a:t>X</a:t>
            </a:r>
            <a:r>
              <a:rPr lang="en" sz="700">
                <a:highlight>
                  <a:schemeClr val="lt1"/>
                </a:highlight>
                <a:latin typeface="Alfa Slab One"/>
                <a:ea typeface="Alfa Slab One"/>
                <a:cs typeface="Alfa Slab One"/>
                <a:sym typeface="Alfa Slab One"/>
              </a:rPr>
              <a:t>salary</a:t>
            </a:r>
            <a:r>
              <a:rPr lang="en"/>
              <a:t> as the predictive feature for our target variable </a:t>
            </a:r>
            <a:r>
              <a:rPr lang="en">
                <a:latin typeface="Alfa Slab One"/>
                <a:ea typeface="Alfa Slab One"/>
                <a:cs typeface="Alfa Slab One"/>
                <a:sym typeface="Alfa Slab One"/>
              </a:rPr>
              <a:t>ŷ</a:t>
            </a:r>
            <a:r>
              <a:rPr lang="en" sz="700">
                <a:highlight>
                  <a:schemeClr val="lt1"/>
                </a:highlight>
                <a:latin typeface="Alfa Slab One"/>
                <a:ea typeface="Alfa Slab One"/>
                <a:cs typeface="Alfa Slab One"/>
                <a:sym typeface="Alfa Slab One"/>
              </a:rPr>
              <a:t>SAT</a:t>
            </a:r>
            <a:r>
              <a:rPr lang="en"/>
              <a:t>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highlight>
                  <a:schemeClr val="lt1"/>
                </a:highlight>
              </a:rPr>
              <a:t>Let’s take a look at the model output and see what’s going on:</a:t>
            </a:r>
            <a:endParaRPr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chemeClr val="lt1"/>
                </a:highlight>
              </a:rPr>
              <a:t>Our equation becomes:</a:t>
            </a:r>
            <a:endParaRPr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chemeClr val="lt1"/>
                </a:highlight>
              </a:rPr>
              <a:t>And we can interpret the estimate for the salary term B to indicate that </a:t>
            </a:r>
            <a:r>
              <a:rPr b="1" lang="en">
                <a:highlight>
                  <a:schemeClr val="lt1"/>
                </a:highlight>
              </a:rPr>
              <a:t>SAT scores are predicted to decrease 5 points as teacher salary increases by $1k</a:t>
            </a:r>
            <a:endParaRPr b="1"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chemeClr val="lt1"/>
                </a:highlight>
              </a:rPr>
              <a:t>We can also give a prediction for SAT score given a salary. Let’s take a single record from </a:t>
            </a:r>
            <a:r>
              <a:rPr lang="en" sz="1600">
                <a:highlight>
                  <a:schemeClr val="lt1"/>
                </a:highlight>
                <a:latin typeface="Alfa Slab One"/>
                <a:ea typeface="Alfa Slab One"/>
                <a:cs typeface="Alfa Slab One"/>
                <a:sym typeface="Alfa Slab One"/>
              </a:rPr>
              <a:t>X</a:t>
            </a:r>
            <a:r>
              <a:rPr lang="en" sz="700">
                <a:highlight>
                  <a:schemeClr val="lt1"/>
                </a:highlight>
                <a:latin typeface="Alfa Slab One"/>
                <a:ea typeface="Alfa Slab One"/>
                <a:cs typeface="Alfa Slab One"/>
                <a:sym typeface="Alfa Slab One"/>
              </a:rPr>
              <a:t>salary </a:t>
            </a:r>
            <a:r>
              <a:rPr lang="en">
                <a:highlight>
                  <a:schemeClr val="lt1"/>
                </a:highlight>
              </a:rPr>
              <a:t>of </a:t>
            </a:r>
            <a:r>
              <a:rPr lang="en">
                <a:highlight>
                  <a:schemeClr val="lt1"/>
                </a:highlight>
                <a:latin typeface="Alfa Slab One"/>
                <a:ea typeface="Alfa Slab One"/>
                <a:cs typeface="Alfa Slab One"/>
                <a:sym typeface="Alfa Slab One"/>
              </a:rPr>
              <a:t>$60,000</a:t>
            </a:r>
            <a:r>
              <a:rPr lang="en">
                <a:highlight>
                  <a:schemeClr val="lt1"/>
                </a:highlight>
              </a:rPr>
              <a:t>. We would predict average SAT scores to be: -5.01*60 +1871 = </a:t>
            </a:r>
            <a:r>
              <a:rPr lang="en">
                <a:highlight>
                  <a:schemeClr val="lt1"/>
                </a:highlight>
                <a:latin typeface="Alfa Slab One"/>
                <a:ea typeface="Alfa Slab One"/>
                <a:cs typeface="Alfa Slab One"/>
                <a:sym typeface="Alfa Slab One"/>
              </a:rPr>
              <a:t>1570</a:t>
            </a:r>
            <a:r>
              <a:rPr lang="en">
                <a:highlight>
                  <a:schemeClr val="lt1"/>
                </a:highlight>
              </a:rPr>
              <a:t>. Note this should land on the line we fit on the previous slide. </a:t>
            </a:r>
            <a:endParaRPr>
              <a:highlight>
                <a:schemeClr val="lt1"/>
              </a:highlight>
            </a:endParaRPr>
          </a:p>
        </p:txBody>
      </p:sp>
      <p:sp>
        <p:nvSpPr>
          <p:cNvPr id="511" name="Google Shape;511;p77"/>
          <p:cNvSpPr txBox="1"/>
          <p:nvPr/>
        </p:nvSpPr>
        <p:spPr>
          <a:xfrm>
            <a:off x="1890100" y="2079900"/>
            <a:ext cx="56649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 term        estimate std.error statistic  p.value</a:t>
            </a:r>
            <a:endParaRPr sz="1200">
              <a:solidFill>
                <a:srgbClr val="333333"/>
              </a:solidFill>
              <a:highlight>
                <a:srgbClr val="F7F7F7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(Intercept)  1871.      113.       16.5    1.86e-21</a:t>
            </a:r>
            <a:endParaRPr sz="1200">
              <a:solidFill>
                <a:srgbClr val="333333"/>
              </a:solidFill>
              <a:highlight>
                <a:srgbClr val="F7F7F7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152400" rtl="0" algn="l">
              <a:lnSpc>
                <a:spcPct val="115000"/>
              </a:lnSpc>
              <a:spcBef>
                <a:spcPts val="0"/>
              </a:spcBef>
              <a:spcAft>
                <a:spcPts val="1500"/>
              </a:spcAft>
              <a:buNone/>
            </a:pPr>
            <a:r>
              <a:rPr lang="en" sz="1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Salary       -5.02      2.05       -2.45   1.79e- 2</a:t>
            </a:r>
            <a:endParaRPr sz="1200">
              <a:solidFill>
                <a:srgbClr val="333333"/>
              </a:solidFill>
              <a:highlight>
                <a:srgbClr val="F7F7F7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12" name="Google Shape;512;p77"/>
          <p:cNvSpPr txBox="1"/>
          <p:nvPr/>
        </p:nvSpPr>
        <p:spPr>
          <a:xfrm>
            <a:off x="2764475" y="1682225"/>
            <a:ext cx="3712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  <a:latin typeface="Alfa Slab One"/>
                <a:ea typeface="Alfa Slab One"/>
                <a:cs typeface="Alfa Slab One"/>
                <a:sym typeface="Alfa Slab One"/>
              </a:rPr>
              <a:t>ŷ</a:t>
            </a:r>
            <a:r>
              <a:rPr lang="en" sz="800">
                <a:solidFill>
                  <a:schemeClr val="dk2"/>
                </a:solidFill>
                <a:highlight>
                  <a:srgbClr val="FFFFFF"/>
                </a:highlight>
                <a:latin typeface="Alfa Slab One"/>
                <a:ea typeface="Alfa Slab One"/>
                <a:cs typeface="Alfa Slab One"/>
                <a:sym typeface="Alfa Slab One"/>
              </a:rPr>
              <a:t>SAT</a:t>
            </a:r>
            <a:r>
              <a:rPr lang="en" sz="1700">
                <a:solidFill>
                  <a:schemeClr val="dk2"/>
                </a:solidFill>
                <a:highlight>
                  <a:srgbClr val="FFFFFF"/>
                </a:highlight>
                <a:latin typeface="Alfa Slab One"/>
                <a:ea typeface="Alfa Slab One"/>
                <a:cs typeface="Alfa Slab One"/>
                <a:sym typeface="Alfa Slab One"/>
              </a:rPr>
              <a:t> = B</a:t>
            </a:r>
            <a:r>
              <a:rPr lang="en" sz="800">
                <a:solidFill>
                  <a:schemeClr val="dk2"/>
                </a:solidFill>
                <a:highlight>
                  <a:srgbClr val="FFFFFF"/>
                </a:highlight>
                <a:latin typeface="Alfa Slab One"/>
                <a:ea typeface="Alfa Slab One"/>
                <a:cs typeface="Alfa Slab One"/>
                <a:sym typeface="Alfa Slab One"/>
              </a:rPr>
              <a:t>salary</a:t>
            </a:r>
            <a:r>
              <a:rPr lang="en" sz="1700">
                <a:solidFill>
                  <a:schemeClr val="dk2"/>
                </a:solidFill>
                <a:highlight>
                  <a:srgbClr val="FFFFFF"/>
                </a:highlight>
                <a:latin typeface="Alfa Slab One"/>
                <a:ea typeface="Alfa Slab One"/>
                <a:cs typeface="Alfa Slab One"/>
                <a:sym typeface="Alfa Slab One"/>
              </a:rPr>
              <a:t> * X</a:t>
            </a:r>
            <a:r>
              <a:rPr lang="en" sz="800">
                <a:solidFill>
                  <a:schemeClr val="dk2"/>
                </a:solidFill>
                <a:highlight>
                  <a:srgbClr val="FFFFFF"/>
                </a:highlight>
                <a:latin typeface="Alfa Slab One"/>
                <a:ea typeface="Alfa Slab One"/>
                <a:cs typeface="Alfa Slab One"/>
                <a:sym typeface="Alfa Slab One"/>
              </a:rPr>
              <a:t>salary</a:t>
            </a:r>
            <a:r>
              <a:rPr lang="en" sz="1700">
                <a:solidFill>
                  <a:schemeClr val="dk2"/>
                </a:solidFill>
                <a:highlight>
                  <a:srgbClr val="FFFFFF"/>
                </a:highlight>
                <a:latin typeface="Alfa Slab One"/>
                <a:ea typeface="Alfa Slab One"/>
                <a:cs typeface="Alfa Slab One"/>
                <a:sym typeface="Alfa Slab One"/>
              </a:rPr>
              <a:t> + B</a:t>
            </a:r>
            <a:r>
              <a:rPr lang="en" sz="800">
                <a:solidFill>
                  <a:schemeClr val="dk2"/>
                </a:solidFill>
                <a:highlight>
                  <a:srgbClr val="FFFFFF"/>
                </a:highlight>
                <a:latin typeface="Alfa Slab One"/>
                <a:ea typeface="Alfa Slab One"/>
                <a:cs typeface="Alfa Slab One"/>
                <a:sym typeface="Alfa Slab One"/>
              </a:rPr>
              <a:t>0</a:t>
            </a:r>
            <a:endParaRPr sz="1500">
              <a:solidFill>
                <a:schemeClr val="dk2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13" name="Google Shape;513;p77"/>
          <p:cNvSpPr txBox="1"/>
          <p:nvPr/>
        </p:nvSpPr>
        <p:spPr>
          <a:xfrm>
            <a:off x="2840675" y="2911225"/>
            <a:ext cx="417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  <a:latin typeface="Alfa Slab One"/>
                <a:ea typeface="Alfa Slab One"/>
                <a:cs typeface="Alfa Slab One"/>
                <a:sym typeface="Alfa Slab One"/>
              </a:rPr>
              <a:t>ŷ</a:t>
            </a:r>
            <a:r>
              <a:rPr lang="en" sz="800">
                <a:solidFill>
                  <a:schemeClr val="dk2"/>
                </a:solidFill>
                <a:highlight>
                  <a:schemeClr val="lt1"/>
                </a:highlight>
                <a:latin typeface="Alfa Slab One"/>
                <a:ea typeface="Alfa Slab One"/>
                <a:cs typeface="Alfa Slab One"/>
                <a:sym typeface="Alfa Slab One"/>
              </a:rPr>
              <a:t>SAT</a:t>
            </a:r>
            <a:r>
              <a:rPr lang="en" sz="1700">
                <a:solidFill>
                  <a:schemeClr val="dk2"/>
                </a:solidFill>
                <a:highlight>
                  <a:srgbClr val="FFFFFF"/>
                </a:highlight>
                <a:latin typeface="Alfa Slab One"/>
                <a:ea typeface="Alfa Slab One"/>
                <a:cs typeface="Alfa Slab One"/>
                <a:sym typeface="Alfa Slab One"/>
              </a:rPr>
              <a:t> = </a:t>
            </a:r>
            <a:r>
              <a:rPr lang="en" sz="1700">
                <a:solidFill>
                  <a:schemeClr val="accent3"/>
                </a:solidFill>
                <a:highlight>
                  <a:srgbClr val="FFFFFF"/>
                </a:highlight>
                <a:latin typeface="Alfa Slab One"/>
                <a:ea typeface="Alfa Slab One"/>
                <a:cs typeface="Alfa Slab One"/>
                <a:sym typeface="Alfa Slab One"/>
              </a:rPr>
              <a:t>-5.02</a:t>
            </a:r>
            <a:r>
              <a:rPr lang="en" sz="1700">
                <a:solidFill>
                  <a:schemeClr val="dk2"/>
                </a:solidFill>
                <a:highlight>
                  <a:srgbClr val="FFFFFF"/>
                </a:highlight>
                <a:latin typeface="Alfa Slab One"/>
                <a:ea typeface="Alfa Slab One"/>
                <a:cs typeface="Alfa Slab One"/>
                <a:sym typeface="Alfa Slab One"/>
              </a:rPr>
              <a:t> * X</a:t>
            </a:r>
            <a:r>
              <a:rPr lang="en" sz="800">
                <a:solidFill>
                  <a:schemeClr val="dk2"/>
                </a:solidFill>
                <a:highlight>
                  <a:srgbClr val="FFFFFF"/>
                </a:highlight>
                <a:latin typeface="Alfa Slab One"/>
                <a:ea typeface="Alfa Slab One"/>
                <a:cs typeface="Alfa Slab One"/>
                <a:sym typeface="Alfa Slab One"/>
              </a:rPr>
              <a:t>salary</a:t>
            </a:r>
            <a:r>
              <a:rPr lang="en" sz="1700">
                <a:solidFill>
                  <a:schemeClr val="dk2"/>
                </a:solidFill>
                <a:highlight>
                  <a:srgbClr val="FFFFFF"/>
                </a:highlight>
                <a:latin typeface="Alfa Slab One"/>
                <a:ea typeface="Alfa Slab One"/>
                <a:cs typeface="Alfa Slab One"/>
                <a:sym typeface="Alfa Slab One"/>
              </a:rPr>
              <a:t> + </a:t>
            </a:r>
            <a:r>
              <a:rPr lang="en" sz="1700">
                <a:solidFill>
                  <a:schemeClr val="accent3"/>
                </a:solidFill>
                <a:highlight>
                  <a:srgbClr val="FFFFFF"/>
                </a:highlight>
                <a:latin typeface="Alfa Slab One"/>
                <a:ea typeface="Alfa Slab One"/>
                <a:cs typeface="Alfa Slab One"/>
                <a:sym typeface="Alfa Slab One"/>
              </a:rPr>
              <a:t>1871</a:t>
            </a:r>
            <a:endParaRPr sz="1500">
              <a:solidFill>
                <a:schemeClr val="accent3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14" name="Google Shape;514;p77"/>
          <p:cNvSpPr/>
          <p:nvPr/>
        </p:nvSpPr>
        <p:spPr>
          <a:xfrm>
            <a:off x="3049575" y="2133888"/>
            <a:ext cx="906000" cy="677100"/>
          </a:xfrm>
          <a:prstGeom prst="rect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7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Confounding variables: </a:t>
            </a:r>
            <a:r>
              <a:rPr lang="en" sz="2000">
                <a:solidFill>
                  <a:schemeClr val="dk2"/>
                </a:solidFill>
              </a:rPr>
              <a:t>correlation vs causation </a:t>
            </a:r>
            <a:endParaRPr sz="2000">
              <a:solidFill>
                <a:schemeClr val="dk2"/>
              </a:solidFill>
            </a:endParaRPr>
          </a:p>
        </p:txBody>
      </p:sp>
      <p:sp>
        <p:nvSpPr>
          <p:cNvPr id="520" name="Google Shape;520;p78"/>
          <p:cNvSpPr txBox="1"/>
          <p:nvPr>
            <p:ph idx="1" type="body"/>
          </p:nvPr>
        </p:nvSpPr>
        <p:spPr>
          <a:xfrm>
            <a:off x="697950" y="1017725"/>
            <a:ext cx="7748100" cy="107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lfa Slab One"/>
                <a:ea typeface="Alfa Slab One"/>
                <a:cs typeface="Alfa Slab One"/>
                <a:sym typeface="Alfa Slab One"/>
              </a:rPr>
              <a:t>How to address this?</a:t>
            </a:r>
            <a:r>
              <a:rPr lang="en"/>
              <a:t> </a:t>
            </a: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</a:rPr>
              <a:t>straightforward if the confounding variables are measured. You can use </a:t>
            </a:r>
            <a:r>
              <a:rPr b="1" lang="en" sz="1200">
                <a:solidFill>
                  <a:srgbClr val="333333"/>
                </a:solidFill>
                <a:highlight>
                  <a:srgbClr val="FFFFFF"/>
                </a:highlight>
              </a:rPr>
              <a:t>stratification </a:t>
            </a: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</a:rPr>
              <a:t>where you bin a certain feature into categories and then create a model for each bin. You can also use </a:t>
            </a:r>
            <a:r>
              <a:rPr b="1" lang="en" sz="1200">
                <a:solidFill>
                  <a:srgbClr val="333333"/>
                </a:solidFill>
                <a:highlight>
                  <a:srgbClr val="FFFFFF"/>
                </a:highlight>
              </a:rPr>
              <a:t>multiple regression </a:t>
            </a: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</a:rPr>
              <a:t>that will incorporate multiple features (more x</a:t>
            </a:r>
            <a:r>
              <a:rPr lang="en" sz="700">
                <a:solidFill>
                  <a:srgbClr val="333333"/>
                </a:solidFill>
                <a:highlight>
                  <a:srgbClr val="FFFFFF"/>
                </a:highlight>
              </a:rPr>
              <a:t>i</a:t>
            </a: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</a:rPr>
              <a:t>) into the equation.</a:t>
            </a:r>
            <a:endParaRPr sz="12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200">
                <a:solidFill>
                  <a:schemeClr val="accent3"/>
                </a:solidFill>
                <a:highlight>
                  <a:srgbClr val="FFFFFF"/>
                </a:highlight>
                <a:latin typeface="Alfa Slab One"/>
                <a:ea typeface="Alfa Slab One"/>
                <a:cs typeface="Alfa Slab One"/>
                <a:sym typeface="Alfa Slab One"/>
              </a:rPr>
              <a:t>Stratification </a:t>
            </a: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</a:rPr>
              <a:t>example:</a:t>
            </a:r>
            <a:endParaRPr sz="1200">
              <a:solidFill>
                <a:srgbClr val="333333"/>
              </a:solidFill>
              <a:highlight>
                <a:srgbClr val="FFFFFF"/>
              </a:highlight>
            </a:endParaRPr>
          </a:p>
        </p:txBody>
      </p:sp>
      <p:pic>
        <p:nvPicPr>
          <p:cNvPr id="521" name="Google Shape;521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6850" y="2194975"/>
            <a:ext cx="3837075" cy="2074925"/>
          </a:xfrm>
          <a:prstGeom prst="rect">
            <a:avLst/>
          </a:prstGeom>
          <a:noFill/>
          <a:ln>
            <a:noFill/>
          </a:ln>
        </p:spPr>
      </p:pic>
      <p:sp>
        <p:nvSpPr>
          <p:cNvPr id="522" name="Google Shape;522;p78"/>
          <p:cNvSpPr txBox="1"/>
          <p:nvPr/>
        </p:nvSpPr>
        <p:spPr>
          <a:xfrm>
            <a:off x="930025" y="4199725"/>
            <a:ext cx="36939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Among </a:t>
            </a:r>
            <a:r>
              <a:rPr b="1" lang="en" sz="1000">
                <a:solidFill>
                  <a:srgbClr val="333333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states with a low percentage taking the SAT</a:t>
            </a: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, teacher salaries and SAT scores are </a:t>
            </a:r>
            <a:r>
              <a:rPr b="1" lang="en" sz="1000">
                <a:solidFill>
                  <a:srgbClr val="333333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positively</a:t>
            </a: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 associated. Same is true for </a:t>
            </a:r>
            <a:r>
              <a:rPr b="1" lang="en" sz="1000">
                <a:solidFill>
                  <a:srgbClr val="333333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high percentage</a:t>
            </a: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.</a:t>
            </a:r>
            <a:endParaRPr sz="1000">
              <a:solidFill>
                <a:srgbClr val="333333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23" name="Google Shape;523;p78"/>
          <p:cNvSpPr txBox="1"/>
          <p:nvPr/>
        </p:nvSpPr>
        <p:spPr>
          <a:xfrm>
            <a:off x="4699850" y="2489674"/>
            <a:ext cx="44070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 SAT_grp term        estimate std.error statistic  p.value</a:t>
            </a:r>
            <a:endParaRPr sz="1000">
              <a:solidFill>
                <a:srgbClr val="333333"/>
              </a:solidFill>
              <a:highlight>
                <a:srgbClr val="F7F7F7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High    (Intercept)  1428.       62.4     22.9   2.51e-17</a:t>
            </a:r>
            <a:endParaRPr sz="1000">
              <a:solidFill>
                <a:srgbClr val="333333"/>
              </a:solidFill>
              <a:highlight>
                <a:srgbClr val="F7F7F7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High    Salary          1.16      1.06     1.09  2.85e- 1</a:t>
            </a:r>
            <a:endParaRPr sz="1000">
              <a:solidFill>
                <a:srgbClr val="333333"/>
              </a:solidFill>
              <a:highlight>
                <a:srgbClr val="F7F7F7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Low     (Intercept)  1583.      141.      11.2   8.52e-11</a:t>
            </a:r>
            <a:endParaRPr sz="1000">
              <a:solidFill>
                <a:srgbClr val="333333"/>
              </a:solidFill>
              <a:highlight>
                <a:srgbClr val="F7F7F7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152400" rtl="0" algn="l">
              <a:lnSpc>
                <a:spcPct val="115000"/>
              </a:lnSpc>
              <a:spcBef>
                <a:spcPts val="0"/>
              </a:spcBef>
              <a:spcAft>
                <a:spcPts val="1500"/>
              </a:spcAft>
              <a:buNone/>
            </a:pPr>
            <a:r>
              <a:rPr lang="en" sz="10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Low     Salary          2.22      2.75     0.809 4.27e- 1</a:t>
            </a:r>
            <a:endParaRPr sz="1000">
              <a:solidFill>
                <a:srgbClr val="333333"/>
              </a:solidFill>
              <a:highlight>
                <a:srgbClr val="F7F7F7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24" name="Google Shape;524;p78"/>
          <p:cNvSpPr/>
          <p:nvPr/>
        </p:nvSpPr>
        <p:spPr>
          <a:xfrm>
            <a:off x="6376750" y="3200400"/>
            <a:ext cx="480300" cy="157500"/>
          </a:xfrm>
          <a:prstGeom prst="rect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25" name="Google Shape;525;p78"/>
          <p:cNvSpPr/>
          <p:nvPr/>
        </p:nvSpPr>
        <p:spPr>
          <a:xfrm>
            <a:off x="6376750" y="2888075"/>
            <a:ext cx="480300" cy="157500"/>
          </a:xfrm>
          <a:prstGeom prst="rect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26" name="Google Shape;526;p78"/>
          <p:cNvSpPr txBox="1"/>
          <p:nvPr/>
        </p:nvSpPr>
        <p:spPr>
          <a:xfrm>
            <a:off x="4815675" y="3512725"/>
            <a:ext cx="41139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Alfa Slab One"/>
                <a:ea typeface="Alfa Slab One"/>
                <a:cs typeface="Alfa Slab One"/>
                <a:sym typeface="Alfa Slab One"/>
              </a:rPr>
              <a:t>Fill in the blanks</a:t>
            </a: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: SAT scores are predicted have about a </a:t>
            </a:r>
            <a:r>
              <a:rPr lang="en" sz="1200" u="sng">
                <a:solidFill>
                  <a:srgbClr val="333333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  est  </a:t>
            </a: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 point </a:t>
            </a:r>
            <a:r>
              <a:rPr lang="en" sz="1200" u="sng">
                <a:solidFill>
                  <a:srgbClr val="333333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  </a:t>
            </a:r>
            <a:r>
              <a:rPr lang="en" sz="1200" u="sng">
                <a:solidFill>
                  <a:srgbClr val="333333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incr/decr  </a:t>
            </a: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 per $1k increase in salary for states with a high percentage of students taking the ACT, and about </a:t>
            </a:r>
            <a:r>
              <a:rPr lang="en" sz="1200">
                <a:solidFill>
                  <a:srgbClr val="333333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a </a:t>
            </a:r>
            <a:r>
              <a:rPr lang="en" sz="1200" u="sng">
                <a:solidFill>
                  <a:srgbClr val="333333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  est  </a:t>
            </a:r>
            <a:r>
              <a:rPr lang="en" sz="1200">
                <a:solidFill>
                  <a:srgbClr val="333333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 point </a:t>
            </a:r>
            <a:r>
              <a:rPr lang="en" sz="1200" u="sng">
                <a:solidFill>
                  <a:srgbClr val="333333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  incr/decr  </a:t>
            </a: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 per $1k increase in salary for states with a low percentage.</a:t>
            </a:r>
            <a:endParaRPr/>
          </a:p>
        </p:txBody>
      </p:sp>
      <p:sp>
        <p:nvSpPr>
          <p:cNvPr id="527" name="Google Shape;527;p78"/>
          <p:cNvSpPr txBox="1"/>
          <p:nvPr/>
        </p:nvSpPr>
        <p:spPr>
          <a:xfrm>
            <a:off x="5141500" y="2035425"/>
            <a:ext cx="3712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Alfa Slab One"/>
                <a:ea typeface="Alfa Slab One"/>
                <a:cs typeface="Alfa Slab One"/>
                <a:sym typeface="Alfa Slab One"/>
              </a:rPr>
              <a:t>ŷ</a:t>
            </a:r>
            <a:r>
              <a:rPr lang="en" sz="900">
                <a:solidFill>
                  <a:schemeClr val="dk2"/>
                </a:solidFill>
                <a:highlight>
                  <a:srgbClr val="FFFFFF"/>
                </a:highlight>
                <a:latin typeface="Alfa Slab One"/>
                <a:ea typeface="Alfa Slab One"/>
                <a:cs typeface="Alfa Slab One"/>
                <a:sym typeface="Alfa Slab One"/>
              </a:rPr>
              <a:t>SAT</a:t>
            </a:r>
            <a:r>
              <a:rPr lang="en" sz="1800">
                <a:solidFill>
                  <a:schemeClr val="dk2"/>
                </a:solidFill>
                <a:highlight>
                  <a:srgbClr val="FFFFFF"/>
                </a:highlight>
                <a:latin typeface="Alfa Slab One"/>
                <a:ea typeface="Alfa Slab One"/>
                <a:cs typeface="Alfa Slab One"/>
                <a:sym typeface="Alfa Slab One"/>
              </a:rPr>
              <a:t> = B</a:t>
            </a:r>
            <a:r>
              <a:rPr lang="en" sz="900">
                <a:solidFill>
                  <a:schemeClr val="dk2"/>
                </a:solidFill>
                <a:highlight>
                  <a:srgbClr val="FFFFFF"/>
                </a:highlight>
                <a:latin typeface="Alfa Slab One"/>
                <a:ea typeface="Alfa Slab One"/>
                <a:cs typeface="Alfa Slab One"/>
                <a:sym typeface="Alfa Slab One"/>
              </a:rPr>
              <a:t>salary</a:t>
            </a:r>
            <a:r>
              <a:rPr lang="en" sz="1800">
                <a:solidFill>
                  <a:schemeClr val="dk2"/>
                </a:solidFill>
                <a:highlight>
                  <a:srgbClr val="FFFFFF"/>
                </a:highlight>
                <a:latin typeface="Alfa Slab One"/>
                <a:ea typeface="Alfa Slab One"/>
                <a:cs typeface="Alfa Slab One"/>
                <a:sym typeface="Alfa Slab One"/>
              </a:rPr>
              <a:t> * X</a:t>
            </a:r>
            <a:r>
              <a:rPr lang="en" sz="900">
                <a:solidFill>
                  <a:schemeClr val="dk2"/>
                </a:solidFill>
                <a:highlight>
                  <a:srgbClr val="FFFFFF"/>
                </a:highlight>
                <a:latin typeface="Alfa Slab One"/>
                <a:ea typeface="Alfa Slab One"/>
                <a:cs typeface="Alfa Slab One"/>
                <a:sym typeface="Alfa Slab One"/>
              </a:rPr>
              <a:t>salary</a:t>
            </a:r>
            <a:r>
              <a:rPr lang="en" sz="1800">
                <a:solidFill>
                  <a:schemeClr val="dk2"/>
                </a:solidFill>
                <a:highlight>
                  <a:srgbClr val="FFFFFF"/>
                </a:highlight>
                <a:latin typeface="Alfa Slab One"/>
                <a:ea typeface="Alfa Slab One"/>
                <a:cs typeface="Alfa Slab One"/>
                <a:sym typeface="Alfa Slab One"/>
              </a:rPr>
              <a:t> + B</a:t>
            </a:r>
            <a:r>
              <a:rPr lang="en" sz="900">
                <a:solidFill>
                  <a:schemeClr val="dk2"/>
                </a:solidFill>
                <a:highlight>
                  <a:srgbClr val="FFFFFF"/>
                </a:highlight>
                <a:latin typeface="Alfa Slab One"/>
                <a:ea typeface="Alfa Slab One"/>
                <a:cs typeface="Alfa Slab One"/>
                <a:sym typeface="Alfa Slab One"/>
              </a:rPr>
              <a:t>0</a:t>
            </a:r>
            <a:endParaRPr sz="1600">
              <a:solidFill>
                <a:schemeClr val="dk2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7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Confounding variables: </a:t>
            </a:r>
            <a:r>
              <a:rPr lang="en" sz="2000">
                <a:solidFill>
                  <a:schemeClr val="dk2"/>
                </a:solidFill>
              </a:rPr>
              <a:t>correlation vs causation </a:t>
            </a:r>
            <a:endParaRPr sz="2000">
              <a:solidFill>
                <a:schemeClr val="dk2"/>
              </a:solidFill>
            </a:endParaRPr>
          </a:p>
        </p:txBody>
      </p:sp>
      <p:sp>
        <p:nvSpPr>
          <p:cNvPr id="533" name="Google Shape;533;p79"/>
          <p:cNvSpPr txBox="1"/>
          <p:nvPr>
            <p:ph idx="1" type="body"/>
          </p:nvPr>
        </p:nvSpPr>
        <p:spPr>
          <a:xfrm>
            <a:off x="697950" y="1017725"/>
            <a:ext cx="7748100" cy="107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lfa Slab One"/>
                <a:ea typeface="Alfa Slab One"/>
                <a:cs typeface="Alfa Slab One"/>
                <a:sym typeface="Alfa Slab One"/>
              </a:rPr>
              <a:t>How to address this?</a:t>
            </a:r>
            <a:r>
              <a:rPr lang="en"/>
              <a:t> </a:t>
            </a: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</a:rPr>
              <a:t>straightforward if the confounding variables are measured. You can use </a:t>
            </a:r>
            <a:r>
              <a:rPr b="1" lang="en" sz="1200">
                <a:solidFill>
                  <a:srgbClr val="333333"/>
                </a:solidFill>
                <a:highlight>
                  <a:srgbClr val="FFFFFF"/>
                </a:highlight>
              </a:rPr>
              <a:t>stratification </a:t>
            </a: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</a:rPr>
              <a:t>where you bin a certain feature into categories and then create a model for each bin. You can also use </a:t>
            </a:r>
            <a:r>
              <a:rPr b="1" lang="en" sz="1200">
                <a:solidFill>
                  <a:srgbClr val="333333"/>
                </a:solidFill>
                <a:highlight>
                  <a:srgbClr val="FFFFFF"/>
                </a:highlight>
              </a:rPr>
              <a:t>multiple regression </a:t>
            </a: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</a:rPr>
              <a:t>that will incorporate multiple features (more x</a:t>
            </a:r>
            <a:r>
              <a:rPr lang="en" sz="700">
                <a:solidFill>
                  <a:srgbClr val="333333"/>
                </a:solidFill>
                <a:highlight>
                  <a:srgbClr val="FFFFFF"/>
                </a:highlight>
              </a:rPr>
              <a:t>i</a:t>
            </a: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</a:rPr>
              <a:t>) into the equation.</a:t>
            </a:r>
            <a:endParaRPr sz="12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200">
                <a:solidFill>
                  <a:schemeClr val="accent3"/>
                </a:solidFill>
                <a:highlight>
                  <a:srgbClr val="FFFFFF"/>
                </a:highlight>
                <a:latin typeface="Alfa Slab One"/>
                <a:ea typeface="Alfa Slab One"/>
                <a:cs typeface="Alfa Slab One"/>
                <a:sym typeface="Alfa Slab One"/>
              </a:rPr>
              <a:t>Multiple regression </a:t>
            </a: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</a:rPr>
              <a:t>example:</a:t>
            </a:r>
            <a:endParaRPr sz="1200">
              <a:solidFill>
                <a:srgbClr val="333333"/>
              </a:solidFill>
              <a:highlight>
                <a:srgbClr val="FFFFFF"/>
              </a:highlight>
            </a:endParaRPr>
          </a:p>
        </p:txBody>
      </p:sp>
      <p:sp>
        <p:nvSpPr>
          <p:cNvPr id="534" name="Google Shape;534;p79"/>
          <p:cNvSpPr txBox="1"/>
          <p:nvPr/>
        </p:nvSpPr>
        <p:spPr>
          <a:xfrm>
            <a:off x="2264500" y="2108700"/>
            <a:ext cx="50166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Interpreting models output for: </a:t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highlight>
                  <a:srgbClr val="FFFFFF"/>
                </a:highlight>
                <a:latin typeface="Alfa Slab One"/>
                <a:ea typeface="Alfa Slab One"/>
                <a:cs typeface="Alfa Slab One"/>
                <a:sym typeface="Alfa Slab One"/>
              </a:rPr>
              <a:t>SAT scores = </a:t>
            </a:r>
            <a:r>
              <a:rPr lang="en">
                <a:solidFill>
                  <a:schemeClr val="dk2"/>
                </a:solidFill>
                <a:highlight>
                  <a:schemeClr val="lt1"/>
                </a:highlight>
                <a:latin typeface="Alfa Slab One"/>
                <a:ea typeface="Alfa Slab One"/>
                <a:cs typeface="Alfa Slab One"/>
                <a:sym typeface="Alfa Slab One"/>
              </a:rPr>
              <a:t>B</a:t>
            </a:r>
            <a:r>
              <a:rPr lang="en" sz="900">
                <a:solidFill>
                  <a:schemeClr val="dk2"/>
                </a:solidFill>
                <a:highlight>
                  <a:schemeClr val="lt1"/>
                </a:highlight>
                <a:latin typeface="Alfa Slab One"/>
                <a:ea typeface="Alfa Slab One"/>
                <a:cs typeface="Alfa Slab One"/>
                <a:sym typeface="Alfa Slab One"/>
              </a:rPr>
              <a:t>salary</a:t>
            </a:r>
            <a:r>
              <a:rPr lang="en">
                <a:solidFill>
                  <a:schemeClr val="dk2"/>
                </a:solidFill>
                <a:highlight>
                  <a:schemeClr val="lt1"/>
                </a:highlight>
                <a:latin typeface="Alfa Slab One"/>
                <a:ea typeface="Alfa Slab One"/>
                <a:cs typeface="Alfa Slab One"/>
                <a:sym typeface="Alfa Slab One"/>
              </a:rPr>
              <a:t> * X</a:t>
            </a:r>
            <a:r>
              <a:rPr lang="en" sz="900">
                <a:solidFill>
                  <a:schemeClr val="dk2"/>
                </a:solidFill>
                <a:highlight>
                  <a:schemeClr val="lt1"/>
                </a:highlight>
                <a:latin typeface="Alfa Slab One"/>
                <a:ea typeface="Alfa Slab One"/>
                <a:cs typeface="Alfa Slab One"/>
                <a:sym typeface="Alfa Slab One"/>
              </a:rPr>
              <a:t>Salary</a:t>
            </a:r>
            <a:r>
              <a:rPr lang="en">
                <a:solidFill>
                  <a:schemeClr val="dk2"/>
                </a:solidFill>
                <a:highlight>
                  <a:srgbClr val="FFFFFF"/>
                </a:highlight>
                <a:latin typeface="Alfa Slab One"/>
                <a:ea typeface="Alfa Slab One"/>
                <a:cs typeface="Alfa Slab One"/>
                <a:sym typeface="Alfa Slab One"/>
              </a:rPr>
              <a:t> + B</a:t>
            </a:r>
            <a:r>
              <a:rPr lang="en" sz="900">
                <a:solidFill>
                  <a:schemeClr val="dk2"/>
                </a:solidFill>
                <a:highlight>
                  <a:srgbClr val="FFFFFF"/>
                </a:highlight>
                <a:latin typeface="Alfa Slab One"/>
                <a:ea typeface="Alfa Slab One"/>
                <a:cs typeface="Alfa Slab One"/>
                <a:sym typeface="Alfa Slab One"/>
              </a:rPr>
              <a:t>SAT_perc</a:t>
            </a:r>
            <a:r>
              <a:rPr lang="en">
                <a:solidFill>
                  <a:schemeClr val="dk2"/>
                </a:solidFill>
                <a:highlight>
                  <a:srgbClr val="FFFFFF"/>
                </a:highlight>
                <a:latin typeface="Alfa Slab One"/>
                <a:ea typeface="Alfa Slab One"/>
                <a:cs typeface="Alfa Slab One"/>
                <a:sym typeface="Alfa Slab One"/>
              </a:rPr>
              <a:t> </a:t>
            </a:r>
            <a:r>
              <a:rPr lang="en">
                <a:solidFill>
                  <a:schemeClr val="dk2"/>
                </a:solidFill>
                <a:highlight>
                  <a:schemeClr val="lt1"/>
                </a:highlight>
                <a:latin typeface="Alfa Slab One"/>
                <a:ea typeface="Alfa Slab One"/>
                <a:cs typeface="Alfa Slab One"/>
                <a:sym typeface="Alfa Slab One"/>
              </a:rPr>
              <a:t>* X</a:t>
            </a:r>
            <a:r>
              <a:rPr lang="en" sz="900">
                <a:solidFill>
                  <a:schemeClr val="dk2"/>
                </a:solidFill>
                <a:highlight>
                  <a:schemeClr val="lt1"/>
                </a:highlight>
                <a:latin typeface="Alfa Slab One"/>
                <a:ea typeface="Alfa Slab One"/>
                <a:cs typeface="Alfa Slab One"/>
                <a:sym typeface="Alfa Slab One"/>
              </a:rPr>
              <a:t>SAT_perc</a:t>
            </a:r>
            <a:r>
              <a:rPr lang="en">
                <a:solidFill>
                  <a:schemeClr val="dk2"/>
                </a:solidFill>
                <a:highlight>
                  <a:srgbClr val="FFFFFF"/>
                </a:highlight>
                <a:latin typeface="Alfa Slab One"/>
                <a:ea typeface="Alfa Slab One"/>
                <a:cs typeface="Alfa Slab One"/>
                <a:sym typeface="Alfa Slab One"/>
              </a:rPr>
              <a:t> + B</a:t>
            </a:r>
            <a:r>
              <a:rPr lang="en" sz="900">
                <a:solidFill>
                  <a:schemeClr val="dk2"/>
                </a:solidFill>
                <a:highlight>
                  <a:srgbClr val="FFFFFF"/>
                </a:highlight>
                <a:latin typeface="Alfa Slab One"/>
                <a:ea typeface="Alfa Slab One"/>
                <a:cs typeface="Alfa Slab One"/>
                <a:sym typeface="Alfa Slab One"/>
              </a:rPr>
              <a:t>0</a:t>
            </a:r>
            <a:endParaRPr sz="900">
              <a:solidFill>
                <a:schemeClr val="dk2"/>
              </a:solidFill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sp>
        <p:nvSpPr>
          <p:cNvPr id="535" name="Google Shape;535;p79"/>
          <p:cNvSpPr txBox="1"/>
          <p:nvPr/>
        </p:nvSpPr>
        <p:spPr>
          <a:xfrm>
            <a:off x="886250" y="2808088"/>
            <a:ext cx="46308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 term        estimate std.error statistic  p.value</a:t>
            </a:r>
            <a:endParaRPr sz="1000">
              <a:solidFill>
                <a:srgbClr val="333333"/>
              </a:solidFill>
              <a:highlight>
                <a:srgbClr val="F7F7F7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(Intercept)  1589.      58.5       27.2  2.16e-30</a:t>
            </a:r>
            <a:endParaRPr sz="1000">
              <a:solidFill>
                <a:srgbClr val="333333"/>
              </a:solidFill>
              <a:highlight>
                <a:srgbClr val="F7F7F7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Salary          2.64     1.15       2.30 2.62e- 2</a:t>
            </a:r>
            <a:endParaRPr sz="1000">
              <a:solidFill>
                <a:srgbClr val="333333"/>
              </a:solidFill>
              <a:highlight>
                <a:srgbClr val="F7F7F7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152400" rtl="0" algn="l">
              <a:lnSpc>
                <a:spcPct val="115000"/>
              </a:lnSpc>
              <a:spcBef>
                <a:spcPts val="0"/>
              </a:spcBef>
              <a:spcAft>
                <a:spcPts val="1500"/>
              </a:spcAft>
              <a:buNone/>
            </a:pPr>
            <a:r>
              <a:rPr lang="en" sz="10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SAT_pct        -3.55     0.278    -12.8  7.11e-17</a:t>
            </a:r>
            <a:endParaRPr sz="1000">
              <a:solidFill>
                <a:srgbClr val="333333"/>
              </a:solidFill>
              <a:highlight>
                <a:srgbClr val="F7F7F7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36" name="Google Shape;536;p79"/>
          <p:cNvSpPr txBox="1"/>
          <p:nvPr/>
        </p:nvSpPr>
        <p:spPr>
          <a:xfrm>
            <a:off x="886250" y="3753800"/>
            <a:ext cx="39765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Among </a:t>
            </a:r>
            <a:r>
              <a:rPr b="1" lang="en" sz="1000">
                <a:solidFill>
                  <a:srgbClr val="333333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all states</a:t>
            </a: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, </a:t>
            </a:r>
            <a:r>
              <a:rPr b="1" lang="en" sz="1000">
                <a:solidFill>
                  <a:srgbClr val="333333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salaries</a:t>
            </a: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 and SAT scores are </a:t>
            </a:r>
            <a:r>
              <a:rPr b="1" lang="en" sz="1000">
                <a:solidFill>
                  <a:srgbClr val="333333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positively </a:t>
            </a: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associated, and </a:t>
            </a:r>
            <a:r>
              <a:rPr b="1" lang="en" sz="1000">
                <a:solidFill>
                  <a:srgbClr val="333333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% of state takes ACT</a:t>
            </a: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 and SAT scores are </a:t>
            </a:r>
            <a:r>
              <a:rPr b="1" lang="en" sz="1000">
                <a:solidFill>
                  <a:srgbClr val="333333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negatively</a:t>
            </a: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 associated.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37" name="Google Shape;537;p79"/>
          <p:cNvSpPr txBox="1"/>
          <p:nvPr/>
        </p:nvSpPr>
        <p:spPr>
          <a:xfrm>
            <a:off x="4828750" y="2857525"/>
            <a:ext cx="37362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Alfa Slab One"/>
                <a:ea typeface="Alfa Slab One"/>
                <a:cs typeface="Alfa Slab One"/>
                <a:sym typeface="Alfa Slab One"/>
              </a:rPr>
              <a:t>Fill in the blanks</a:t>
            </a: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: SAT scores are predicted have about a </a:t>
            </a:r>
            <a:r>
              <a:rPr lang="en" sz="1200" u="sng">
                <a:solidFill>
                  <a:srgbClr val="333333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  est  </a:t>
            </a:r>
            <a:r>
              <a:rPr lang="en" sz="1200">
                <a:solidFill>
                  <a:srgbClr val="333333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 point </a:t>
            </a:r>
            <a:r>
              <a:rPr lang="en" sz="1200" u="sng">
                <a:solidFill>
                  <a:srgbClr val="333333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  incr/decr  </a:t>
            </a: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 per $1k increase from teacher salary, and about a </a:t>
            </a:r>
            <a:r>
              <a:rPr lang="en" sz="1200" u="sng">
                <a:solidFill>
                  <a:srgbClr val="333333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  est  </a:t>
            </a:r>
            <a:r>
              <a:rPr lang="en" sz="1200">
                <a:solidFill>
                  <a:srgbClr val="333333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 point </a:t>
            </a:r>
            <a:r>
              <a:rPr lang="en" sz="1200" u="sng">
                <a:solidFill>
                  <a:srgbClr val="333333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  incr/decr  </a:t>
            </a: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 per percentage point increase from SAT scores.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6174D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2"/>
          <p:cNvSpPr txBox="1"/>
          <p:nvPr/>
        </p:nvSpPr>
        <p:spPr>
          <a:xfrm>
            <a:off x="334850" y="566325"/>
            <a:ext cx="2906100" cy="26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75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rPr>
              <a:t>exercise</a:t>
            </a:r>
            <a:endParaRPr b="1" sz="5750">
              <a:solidFill>
                <a:schemeClr val="lt1"/>
              </a:solidFill>
              <a:latin typeface="Staatliches"/>
              <a:ea typeface="Staatliches"/>
              <a:cs typeface="Staatliches"/>
              <a:sym typeface="Staatliche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Let’s practice finding the best fitting straight line with a new set of points using this </a:t>
            </a:r>
            <a:r>
              <a:rPr lang="en" u="sng">
                <a:solidFill>
                  <a:schemeClr val="hlink"/>
                </a:solidFill>
                <a:hlinkClick r:id="rId3"/>
              </a:rPr>
              <a:t>app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Goal: eyeball a line to get the </a:t>
            </a:r>
            <a:r>
              <a:rPr b="1" lang="en">
                <a:solidFill>
                  <a:srgbClr val="A9AA35"/>
                </a:solidFill>
              </a:rPr>
              <a:t>smallest MSE value</a:t>
            </a:r>
            <a:endParaRPr b="1">
              <a:solidFill>
                <a:srgbClr val="A9AA35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pic>
        <p:nvPicPr>
          <p:cNvPr descr="3 Minute Timer Relaxing Music Lofi Fish Background&#10;Song- https://www.youtube.com/watch?v=Nh_oj5hsAbs&amp;t=41s&#10;&#10;&#10;&#10;TAGS&#10;3 minute&#10;3 minute countdown&#10;3 minute lo-fi hiphop timer&#10;3 minute timer&#10;countdown&#10;lo-fi music&#10;lofi study song&#10;study music&#10;study timer&#10;time&#10;timer&#10;working music&#10;3 minute timer with music&#10;3 minute clock&#10;lofi hiphop&#10;relaxing timers&#10;relaxing music&#10;relaxing lofi timer&#10;nature timer&#10;meditation&#10;meditation music&#10;relaxing sleep music&#10;school timer&#10;sleep timer&#10;chill timer&#10;chill music&#10;lofi timer&#10;lofi hiphop timer&#10;lofi hip hop" id="158" name="Google Shape;158;p32" title="3 Minute Timer Relaxing Music Lofi Fish Background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1050" y="4209375"/>
            <a:ext cx="957775" cy="538750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32"/>
          <p:cNvSpPr/>
          <p:nvPr/>
        </p:nvSpPr>
        <p:spPr>
          <a:xfrm>
            <a:off x="3691875" y="2728925"/>
            <a:ext cx="1226100" cy="153300"/>
          </a:xfrm>
          <a:prstGeom prst="rect">
            <a:avLst/>
          </a:prstGeom>
          <a:noFill/>
          <a:ln cap="flat" cmpd="sng" w="9525">
            <a:solidFill>
              <a:srgbClr val="A9AA3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0" name="Google Shape;160;p32" title="Screenshot 2025-03-16 at 4.39.32 PM.png"/>
          <p:cNvPicPr preferRelativeResize="0"/>
          <p:nvPr/>
        </p:nvPicPr>
        <p:blipFill rotWithShape="1">
          <a:blip r:embed="rId6">
            <a:alphaModFix/>
          </a:blip>
          <a:srcRect b="0" l="0" r="13711" t="0"/>
          <a:stretch/>
        </p:blipFill>
        <p:spPr>
          <a:xfrm>
            <a:off x="3469549" y="0"/>
            <a:ext cx="567444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32"/>
          <p:cNvSpPr/>
          <p:nvPr/>
        </p:nvSpPr>
        <p:spPr>
          <a:xfrm>
            <a:off x="3682350" y="3351525"/>
            <a:ext cx="1427100" cy="201300"/>
          </a:xfrm>
          <a:prstGeom prst="rect">
            <a:avLst/>
          </a:prstGeom>
          <a:noFill/>
          <a:ln cap="flat" cmpd="sng" w="28575">
            <a:solidFill>
              <a:srgbClr val="A9AA3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32"/>
          <p:cNvSpPr txBox="1"/>
          <p:nvPr/>
        </p:nvSpPr>
        <p:spPr>
          <a:xfrm>
            <a:off x="5795675" y="4590375"/>
            <a:ext cx="3136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https://sophieehill.shinyapps.io/eyeball-regression/</a:t>
            </a:r>
            <a:endParaRPr sz="10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..what if our data isn’t linear?</a:t>
            </a:r>
            <a:endParaRPr/>
          </a:p>
        </p:txBody>
      </p:sp>
      <p:sp>
        <p:nvSpPr>
          <p:cNvPr id="168" name="Google Shape;168;p33"/>
          <p:cNvSpPr txBox="1"/>
          <p:nvPr>
            <p:ph idx="2" type="body"/>
          </p:nvPr>
        </p:nvSpPr>
        <p:spPr>
          <a:xfrm>
            <a:off x="903600" y="3936025"/>
            <a:ext cx="7928700" cy="76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We can do some data cleaning to transform our data into something that looks linear!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600"/>
              <a:t>Switch over to the colab workbook</a:t>
            </a:r>
            <a:endParaRPr sz="1600"/>
          </a:p>
        </p:txBody>
      </p:sp>
      <p:pic>
        <p:nvPicPr>
          <p:cNvPr id="169" name="Google Shape;16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7738" y="1616548"/>
            <a:ext cx="6748526" cy="206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4"/>
          <p:cNvSpPr txBox="1"/>
          <p:nvPr/>
        </p:nvSpPr>
        <p:spPr>
          <a:xfrm>
            <a:off x="334850" y="566325"/>
            <a:ext cx="4119900" cy="26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75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rPr>
              <a:t>example</a:t>
            </a:r>
            <a:endParaRPr b="1" sz="5750">
              <a:solidFill>
                <a:schemeClr val="dk1"/>
              </a:solidFill>
              <a:latin typeface="Staatliches"/>
              <a:ea typeface="Staatliches"/>
              <a:cs typeface="Staatliches"/>
              <a:sym typeface="Staatliche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Update the values of </a:t>
            </a:r>
            <a:r>
              <a:rPr b="1" lang="en">
                <a:solidFill>
                  <a:schemeClr val="dk1"/>
                </a:solidFill>
              </a:rPr>
              <a:t>m</a:t>
            </a:r>
            <a:r>
              <a:rPr lang="en">
                <a:solidFill>
                  <a:schemeClr val="dk1"/>
                </a:solidFill>
              </a:rPr>
              <a:t>, </a:t>
            </a:r>
            <a:r>
              <a:rPr b="1" lang="en">
                <a:solidFill>
                  <a:schemeClr val="dk1"/>
                </a:solidFill>
              </a:rPr>
              <a:t>b</a:t>
            </a:r>
            <a:r>
              <a:rPr lang="en">
                <a:solidFill>
                  <a:schemeClr val="dk1"/>
                </a:solidFill>
              </a:rPr>
              <a:t>, and </a:t>
            </a:r>
            <a:r>
              <a:rPr b="1" lang="en">
                <a:solidFill>
                  <a:schemeClr val="dk1"/>
                </a:solidFill>
              </a:rPr>
              <a:t>pow</a:t>
            </a:r>
            <a:r>
              <a:rPr lang="en">
                <a:solidFill>
                  <a:schemeClr val="dk1"/>
                </a:solidFill>
              </a:rPr>
              <a:t> until you get a line to fit the data to the right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Do you think that a linear model is a good model for this data?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75" name="Google Shape;175;p34"/>
          <p:cNvPicPr preferRelativeResize="0"/>
          <p:nvPr/>
        </p:nvPicPr>
        <p:blipFill rotWithShape="1">
          <a:blip r:embed="rId3">
            <a:alphaModFix/>
          </a:blip>
          <a:srcRect b="0" l="4680" r="0" t="14030"/>
          <a:stretch/>
        </p:blipFill>
        <p:spPr>
          <a:xfrm>
            <a:off x="4572000" y="0"/>
            <a:ext cx="4572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34"/>
          <p:cNvSpPr/>
          <p:nvPr/>
        </p:nvSpPr>
        <p:spPr>
          <a:xfrm>
            <a:off x="5045875" y="4459375"/>
            <a:ext cx="1427100" cy="381600"/>
          </a:xfrm>
          <a:prstGeom prst="rect">
            <a:avLst/>
          </a:prstGeom>
          <a:noFill/>
          <a:ln cap="flat" cmpd="sng" w="28575">
            <a:solidFill>
              <a:srgbClr val="A9AA3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34"/>
          <p:cNvSpPr txBox="1"/>
          <p:nvPr/>
        </p:nvSpPr>
        <p:spPr>
          <a:xfrm>
            <a:off x="1379550" y="1882350"/>
            <a:ext cx="1941900" cy="400200"/>
          </a:xfrm>
          <a:prstGeom prst="rect">
            <a:avLst/>
          </a:prstGeom>
          <a:noFill/>
          <a:ln cap="flat" cmpd="sng" w="9525">
            <a:solidFill>
              <a:srgbClr val="A9AA3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 = 2, b =1, pow = 3</a:t>
            </a:r>
            <a:endParaRPr/>
          </a:p>
        </p:txBody>
      </p:sp>
      <p:pic>
        <p:nvPicPr>
          <p:cNvPr id="178" name="Google Shape;178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79975" y="68175"/>
            <a:ext cx="3553803" cy="2649325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34"/>
          <p:cNvSpPr txBox="1"/>
          <p:nvPr/>
        </p:nvSpPr>
        <p:spPr>
          <a:xfrm>
            <a:off x="1301850" y="3023300"/>
            <a:ext cx="1941900" cy="4002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 a great fit</a:t>
            </a:r>
            <a:endParaRPr/>
          </a:p>
        </p:txBody>
      </p:sp>
      <p:pic>
        <p:nvPicPr>
          <p:cNvPr descr="1 Minute Timer Relaxing Music Lofi Fish Background&#10;Song- https://www.youtube.com/watch?v=Nh_oj...&#10;&#10;&#10;TAGS&#10;1 minute&#10;1 minute countdown&#10;1 minute lo-fi hiphop timer&#10;1 minute timer&#10;countdown&#10;lo-fi music&#10;lofi study song&#10;study music&#10;study timer&#10;time&#10;timer&#10;working music&#10;1 minute timer with music&#10;1 minute clock&#10;lofi hiphop&#10;relaxing timers&#10;relaxing music&#10;relaxing lofi timer&#10;nature timer&#10;meditation&#10;meditation music&#10;relaxing sleep music&#10;school timer&#10;sleep timer&#10;chill timer&#10;chill music&#10;lofi timer&#10;lofi hiphop timer&#10;lofi hip hop" id="180" name="Google Shape;180;p34" title="1 Minute Timer Relaxing Music Lofi Fish Background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4872" y="4353850"/>
            <a:ext cx="945285" cy="531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5"/>
          <p:cNvSpPr txBox="1"/>
          <p:nvPr/>
        </p:nvSpPr>
        <p:spPr>
          <a:xfrm>
            <a:off x="487250" y="871125"/>
            <a:ext cx="4119900" cy="32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Let’s experiment!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What is happening in terms of magnitude and direction of the x-values going from x1 to x2?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After plotting the transformation, does a linear model seem like a good fit?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86" name="Google Shape;186;p35"/>
          <p:cNvPicPr preferRelativeResize="0"/>
          <p:nvPr/>
        </p:nvPicPr>
        <p:blipFill rotWithShape="1">
          <a:blip r:embed="rId3">
            <a:alphaModFix/>
          </a:blip>
          <a:srcRect b="0" l="0" r="0" t="7587"/>
          <a:stretch/>
        </p:blipFill>
        <p:spPr>
          <a:xfrm>
            <a:off x="4310900" y="236400"/>
            <a:ext cx="4757500" cy="467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37100" y="1082875"/>
            <a:ext cx="2786525" cy="2107756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35"/>
          <p:cNvSpPr txBox="1"/>
          <p:nvPr/>
        </p:nvSpPr>
        <p:spPr>
          <a:xfrm>
            <a:off x="854075" y="1918650"/>
            <a:ext cx="3201600" cy="831300"/>
          </a:xfrm>
          <a:prstGeom prst="rect">
            <a:avLst/>
          </a:prstGeom>
          <a:noFill/>
          <a:ln cap="flat" cmpd="sng" w="9525">
            <a:solidFill>
              <a:srgbClr val="A9AA3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magnitude</a:t>
            </a:r>
            <a:r>
              <a:rPr lang="en">
                <a:solidFill>
                  <a:schemeClr val="dk1"/>
                </a:solidFill>
              </a:rPr>
              <a:t>: above 1 getting larger, below 1 shrinking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direction</a:t>
            </a:r>
            <a:r>
              <a:rPr lang="en">
                <a:solidFill>
                  <a:schemeClr val="dk1"/>
                </a:solidFill>
              </a:rPr>
              <a:t>: x2 are all positive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89" name="Google Shape;189;p35"/>
          <p:cNvSpPr txBox="1"/>
          <p:nvPr/>
        </p:nvSpPr>
        <p:spPr>
          <a:xfrm>
            <a:off x="854075" y="3539150"/>
            <a:ext cx="3201600" cy="4002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Still no (pesky point in upper right)</a:t>
            </a:r>
            <a:endParaRPr/>
          </a:p>
        </p:txBody>
      </p:sp>
      <p:pic>
        <p:nvPicPr>
          <p:cNvPr descr="1 Minute Timer Relaxing Music Lofi Fish Background&#10;Song- https://www.youtube.com/watch?v=Nh_oj...&#10;&#10;&#10;TAGS&#10;1 minute&#10;1 minute countdown&#10;1 minute lo-fi hiphop timer&#10;1 minute timer&#10;countdown&#10;lo-fi music&#10;lofi study song&#10;study music&#10;study timer&#10;time&#10;timer&#10;working music&#10;1 minute timer with music&#10;1 minute clock&#10;lofi hiphop&#10;relaxing timers&#10;relaxing music&#10;relaxing lofi timer&#10;nature timer&#10;meditation&#10;meditation music&#10;relaxing sleep music&#10;school timer&#10;sleep timer&#10;chill timer&#10;chill music&#10;lofi timer&#10;lofi hiphop timer&#10;lofi hip hop" id="190" name="Google Shape;190;p35" title="1 Minute Timer Relaxing Music Lofi Fish Background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4872" y="4353850"/>
            <a:ext cx="945285" cy="531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